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TDTD구름고딕" charset="1" panose="02000503000000000000"/>
      <p:regular r:id="rId44"/>
    </p:embeddedFont>
    <p:embeddedFont>
      <p:font typeface="TDTD갬성명조" charset="1" panose="02000503000000000000"/>
      <p:regular r:id="rId45"/>
    </p:embeddedFont>
    <p:embeddedFont>
      <p:font typeface="210 디딤고딕" charset="1" panose="02020503020101020101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70.png" Type="http://schemas.openxmlformats.org/officeDocument/2006/relationships/image"/><Relationship Id="rId13" Target="../media/image71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7.png" Type="http://schemas.openxmlformats.org/officeDocument/2006/relationships/image"/><Relationship Id="rId8" Target="../media/image68.pn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svg" Type="http://schemas.openxmlformats.org/officeDocument/2006/relationships/image"/><Relationship Id="rId11" Target="../media/image72.png" Type="http://schemas.openxmlformats.org/officeDocument/2006/relationships/image"/><Relationship Id="rId12" Target="../media/image73.pn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17.png" Type="http://schemas.openxmlformats.org/officeDocument/2006/relationships/image"/><Relationship Id="rId17" Target="../media/image18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74.pn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75.png" Type="http://schemas.openxmlformats.org/officeDocument/2006/relationships/image"/><Relationship Id="rId9" Target="../media/image7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6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png" Type="http://schemas.openxmlformats.org/officeDocument/2006/relationships/image"/><Relationship Id="rId11" Target="../media/image79.png" Type="http://schemas.openxmlformats.org/officeDocument/2006/relationships/image"/><Relationship Id="rId12" Target="../media/image80.png" Type="http://schemas.openxmlformats.org/officeDocument/2006/relationships/image"/><Relationship Id="rId13" Target="../media/image70.png" Type="http://schemas.openxmlformats.org/officeDocument/2006/relationships/image"/><Relationship Id="rId14" Target="../media/image71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7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42.png" Type="http://schemas.openxmlformats.org/officeDocument/2006/relationships/image"/><Relationship Id="rId13" Target="../media/image43.svg" Type="http://schemas.openxmlformats.org/officeDocument/2006/relationships/image"/><Relationship Id="rId14" Target="../media/image44.png" Type="http://schemas.openxmlformats.org/officeDocument/2006/relationships/image"/><Relationship Id="rId15" Target="../media/image45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png" Type="http://schemas.openxmlformats.org/officeDocument/2006/relationships/image"/><Relationship Id="rId12" Target="../media/image93.svg" Type="http://schemas.openxmlformats.org/officeDocument/2006/relationships/image"/><Relationship Id="rId13" Target="../media/image94.png" Type="http://schemas.openxmlformats.org/officeDocument/2006/relationships/image"/><Relationship Id="rId14" Target="../media/image95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19" Target="../media/image46.png" Type="http://schemas.openxmlformats.org/officeDocument/2006/relationships/image"/><Relationship Id="rId2" Target="../media/image21.jpeg" Type="http://schemas.openxmlformats.org/officeDocument/2006/relationships/image"/><Relationship Id="rId20" Target="../media/image47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8.png" Type="http://schemas.openxmlformats.org/officeDocument/2006/relationships/image"/><Relationship Id="rId6" Target="../media/image89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9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4.png" Type="http://schemas.openxmlformats.org/officeDocument/2006/relationships/image"/><Relationship Id="rId8" Target="../media/image55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6.png" Type="http://schemas.openxmlformats.org/officeDocument/2006/relationships/image"/><Relationship Id="rId6" Target="../media/image97.png" Type="http://schemas.openxmlformats.org/officeDocument/2006/relationships/image"/><Relationship Id="rId7" Target="../media/image98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sv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13" Target="../media/image92.png" Type="http://schemas.openxmlformats.org/officeDocument/2006/relationships/image"/><Relationship Id="rId14" Target="../media/image93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4.png" Type="http://schemas.openxmlformats.org/officeDocument/2006/relationships/image"/><Relationship Id="rId6" Target="../media/image10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08.png" Type="http://schemas.openxmlformats.org/officeDocument/2006/relationships/image"/><Relationship Id="rId6" Target="../media/image109.png" Type="http://schemas.openxmlformats.org/officeDocument/2006/relationships/image"/><Relationship Id="rId7" Target="../media/image110.svg" Type="http://schemas.openxmlformats.org/officeDocument/2006/relationships/image"/><Relationship Id="rId8" Target="../media/image104.png" Type="http://schemas.openxmlformats.org/officeDocument/2006/relationships/image"/><Relationship Id="rId9" Target="../media/image10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png" Type="http://schemas.openxmlformats.org/officeDocument/2006/relationships/image"/><Relationship Id="rId11" Target="../media/image103.png" Type="http://schemas.openxmlformats.org/officeDocument/2006/relationships/image"/><Relationship Id="rId12" Target="../media/image113.png" Type="http://schemas.openxmlformats.org/officeDocument/2006/relationships/image"/><Relationship Id="rId13" Target="../media/image114.pn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5.png" Type="http://schemas.openxmlformats.org/officeDocument/2006/relationships/image"/><Relationship Id="rId6" Target="../media/image116.svg" Type="http://schemas.openxmlformats.org/officeDocument/2006/relationships/image"/><Relationship Id="rId7" Target="../media/image117.jpeg" Type="http://schemas.openxmlformats.org/officeDocument/2006/relationships/image"/><Relationship Id="rId8" Target="https://www.youtube.com/watch?v=a0a51kc5rnQ" TargetMode="External" Type="http://schemas.openxmlformats.org/officeDocument/2006/relationships/video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15.png" Type="http://schemas.openxmlformats.org/officeDocument/2006/relationships/image"/><Relationship Id="rId6" Target="../media/image116.svg" Type="http://schemas.openxmlformats.org/officeDocument/2006/relationships/image"/><Relationship Id="rId7" Target="../media/image118.png" Type="http://schemas.openxmlformats.org/officeDocument/2006/relationships/image"/><Relationship Id="rId8" Target="../media/image119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5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0.png" Type="http://schemas.openxmlformats.org/officeDocument/2006/relationships/image"/><Relationship Id="rId6" Target="../media/image121.svg" Type="http://schemas.openxmlformats.org/officeDocument/2006/relationships/image"/><Relationship Id="rId7" Target="../media/image122.png" Type="http://schemas.openxmlformats.org/officeDocument/2006/relationships/image"/><Relationship Id="rId8" Target="../media/image123.svg" Type="http://schemas.openxmlformats.org/officeDocument/2006/relationships/image"/><Relationship Id="rId9" Target="../media/image1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14" Target="../media/image40.png" Type="http://schemas.openxmlformats.org/officeDocument/2006/relationships/image"/><Relationship Id="rId15" Target="../media/image41.svg" Type="http://schemas.openxmlformats.org/officeDocument/2006/relationships/image"/><Relationship Id="rId16" Target="../media/image42.png" Type="http://schemas.openxmlformats.org/officeDocument/2006/relationships/image"/><Relationship Id="rId17" Target="../media/image43.svg" Type="http://schemas.openxmlformats.org/officeDocument/2006/relationships/image"/><Relationship Id="rId18" Target="../media/image44.png" Type="http://schemas.openxmlformats.org/officeDocument/2006/relationships/image"/><Relationship Id="rId19" Target="../media/image45.svg" Type="http://schemas.openxmlformats.org/officeDocument/2006/relationships/image"/><Relationship Id="rId2" Target="../media/image21.jpeg" Type="http://schemas.openxmlformats.org/officeDocument/2006/relationships/image"/><Relationship Id="rId20" Target="../media/image46.png" Type="http://schemas.openxmlformats.org/officeDocument/2006/relationships/image"/><Relationship Id="rId21" Target="../media/image47.svg" Type="http://schemas.openxmlformats.org/officeDocument/2006/relationships/image"/><Relationship Id="rId22" Target="../media/image48.png" Type="http://schemas.openxmlformats.org/officeDocument/2006/relationships/image"/><Relationship Id="rId23" Target="../media/image49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5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2" Target="../media/image2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6727453" y="2735360"/>
            <a:ext cx="4833094" cy="71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4"/>
              </a:lnSpc>
            </a:pPr>
            <a:r>
              <a:rPr lang="en-US" sz="3280">
                <a:solidFill>
                  <a:srgbClr val="C9C0E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쉽고 재미있게 배우는 미술 시간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917050">
            <a:off x="4590118" y="3036136"/>
            <a:ext cx="734294" cy="1486359"/>
          </a:xfrm>
          <a:custGeom>
            <a:avLst/>
            <a:gdLst/>
            <a:ahLst/>
            <a:cxnLst/>
            <a:rect r="r" b="b" t="t" l="l"/>
            <a:pathLst>
              <a:path h="1486359" w="734294">
                <a:moveTo>
                  <a:pt x="0" y="0"/>
                </a:moveTo>
                <a:lnTo>
                  <a:pt x="734294" y="0"/>
                </a:lnTo>
                <a:lnTo>
                  <a:pt x="734294" y="1486359"/>
                </a:lnTo>
                <a:lnTo>
                  <a:pt x="0" y="1486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71078" y="2305185"/>
            <a:ext cx="712750" cy="649250"/>
          </a:xfrm>
          <a:custGeom>
            <a:avLst/>
            <a:gdLst/>
            <a:ahLst/>
            <a:cxnLst/>
            <a:rect r="r" b="b" t="t" l="l"/>
            <a:pathLst>
              <a:path h="649250" w="712750">
                <a:moveTo>
                  <a:pt x="0" y="0"/>
                </a:moveTo>
                <a:lnTo>
                  <a:pt x="712750" y="0"/>
                </a:lnTo>
                <a:lnTo>
                  <a:pt x="712750" y="649250"/>
                </a:lnTo>
                <a:lnTo>
                  <a:pt x="0" y="649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27453" y="3482407"/>
            <a:ext cx="4833094" cy="202111"/>
          </a:xfrm>
          <a:custGeom>
            <a:avLst/>
            <a:gdLst/>
            <a:ahLst/>
            <a:cxnLst/>
            <a:rect r="r" b="b" t="t" l="l"/>
            <a:pathLst>
              <a:path h="202111" w="4833094">
                <a:moveTo>
                  <a:pt x="0" y="0"/>
                </a:moveTo>
                <a:lnTo>
                  <a:pt x="4833094" y="0"/>
                </a:lnTo>
                <a:lnTo>
                  <a:pt x="4833094" y="202111"/>
                </a:lnTo>
                <a:lnTo>
                  <a:pt x="0" y="2021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1291250">
            <a:off x="13808764" y="3623004"/>
            <a:ext cx="1138223" cy="1088555"/>
          </a:xfrm>
          <a:custGeom>
            <a:avLst/>
            <a:gdLst/>
            <a:ahLst/>
            <a:cxnLst/>
            <a:rect r="r" b="b" t="t" l="l"/>
            <a:pathLst>
              <a:path h="1088555" w="1138223">
                <a:moveTo>
                  <a:pt x="0" y="0"/>
                </a:moveTo>
                <a:lnTo>
                  <a:pt x="1138223" y="0"/>
                </a:lnTo>
                <a:lnTo>
                  <a:pt x="1138223" y="1088555"/>
                </a:lnTo>
                <a:lnTo>
                  <a:pt x="0" y="10885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35808" y="5515020"/>
            <a:ext cx="1150510" cy="1077295"/>
          </a:xfrm>
          <a:custGeom>
            <a:avLst/>
            <a:gdLst/>
            <a:ahLst/>
            <a:cxnLst/>
            <a:rect r="r" b="b" t="t" l="l"/>
            <a:pathLst>
              <a:path h="1077295" w="1150510">
                <a:moveTo>
                  <a:pt x="0" y="0"/>
                </a:moveTo>
                <a:lnTo>
                  <a:pt x="1150510" y="0"/>
                </a:lnTo>
                <a:lnTo>
                  <a:pt x="1150510" y="1077296"/>
                </a:lnTo>
                <a:lnTo>
                  <a:pt x="0" y="10772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594786" y="3919632"/>
            <a:ext cx="9783089" cy="4191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41"/>
              </a:lnSpc>
            </a:pPr>
            <a:r>
              <a:rPr lang="en-US" sz="11958" spc="-645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02 시각 문화의</a:t>
            </a:r>
            <a:r>
              <a:rPr lang="en-US" sz="11958" spc="-645">
                <a:solidFill>
                  <a:srgbClr val="FFE99C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 </a:t>
            </a:r>
          </a:p>
          <a:p>
            <a:pPr algn="ctr">
              <a:lnSpc>
                <a:spcPts val="16741"/>
              </a:lnSpc>
              <a:spcBef>
                <a:spcPct val="0"/>
              </a:spcBef>
            </a:pPr>
            <a:r>
              <a:rPr lang="en-US" sz="11958" spc="-645">
                <a:solidFill>
                  <a:srgbClr val="FFE99C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가치와 역할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406329" y="5515020"/>
            <a:ext cx="4590957" cy="959927"/>
          </a:xfrm>
          <a:custGeom>
            <a:avLst/>
            <a:gdLst/>
            <a:ahLst/>
            <a:cxnLst/>
            <a:rect r="r" b="b" t="t" l="l"/>
            <a:pathLst>
              <a:path h="959927" w="4590957">
                <a:moveTo>
                  <a:pt x="0" y="0"/>
                </a:moveTo>
                <a:lnTo>
                  <a:pt x="4590958" y="0"/>
                </a:lnTo>
                <a:lnTo>
                  <a:pt x="4590958" y="959928"/>
                </a:lnTo>
                <a:lnTo>
                  <a:pt x="0" y="9599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5106974" y="1040899"/>
            <a:ext cx="2427476" cy="530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39"/>
              </a:lnSpc>
              <a:spcBef>
                <a:spcPct val="0"/>
              </a:spcBef>
            </a:pPr>
            <a:r>
              <a:rPr lang="en-US" sz="3099" spc="-154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성안당 수업 자료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642894" y="4721281"/>
            <a:ext cx="2739345" cy="1344769"/>
          </a:xfrm>
          <a:custGeom>
            <a:avLst/>
            <a:gdLst/>
            <a:ahLst/>
            <a:cxnLst/>
            <a:rect r="r" b="b" t="t" l="l"/>
            <a:pathLst>
              <a:path h="1344769" w="2739345">
                <a:moveTo>
                  <a:pt x="0" y="0"/>
                </a:moveTo>
                <a:lnTo>
                  <a:pt x="2739345" y="0"/>
                </a:lnTo>
                <a:lnTo>
                  <a:pt x="2739345" y="1344770"/>
                </a:lnTo>
                <a:lnTo>
                  <a:pt x="0" y="1344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729" b="-72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0113312" y="4415347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6" y="0"/>
                </a:lnTo>
                <a:lnTo>
                  <a:pt x="727536" y="474883"/>
                </a:lnTo>
                <a:lnTo>
                  <a:pt x="0" y="474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116138" y="3391208"/>
            <a:ext cx="11428638" cy="24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43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주변에 사건, 사고에 노출된 곳을 찾아보고</a:t>
            </a:r>
          </a:p>
          <a:p>
            <a:pPr algn="l">
              <a:lnSpc>
                <a:spcPts val="10043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안전하고 쾌적한 </a:t>
            </a:r>
            <a:r>
              <a:rPr lang="en-US" sz="6199">
                <a:solidFill>
                  <a:srgbClr val="1E1A1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 동네</a:t>
            </a: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를 만들어 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4581389" y="4928701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4" y="0"/>
                </a:lnTo>
                <a:lnTo>
                  <a:pt x="777114" y="743204"/>
                </a:lnTo>
                <a:lnTo>
                  <a:pt x="0" y="743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351710" y="1669865"/>
            <a:ext cx="2047875" cy="97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  <a:spcBef>
                <a:spcPct val="0"/>
              </a:spcBef>
            </a:pPr>
            <a:r>
              <a:rPr lang="en-US" sz="6971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1091474" y="1353377"/>
            <a:ext cx="2604024" cy="1510334"/>
          </a:xfrm>
          <a:custGeom>
            <a:avLst/>
            <a:gdLst/>
            <a:ahLst/>
            <a:cxnLst/>
            <a:rect r="r" b="b" t="t" l="l"/>
            <a:pathLst>
              <a:path h="1510334" w="2604024">
                <a:moveTo>
                  <a:pt x="0" y="1510334"/>
                </a:moveTo>
                <a:lnTo>
                  <a:pt x="2604024" y="1510334"/>
                </a:lnTo>
                <a:lnTo>
                  <a:pt x="2604024" y="0"/>
                </a:lnTo>
                <a:lnTo>
                  <a:pt x="0" y="0"/>
                </a:lnTo>
                <a:lnTo>
                  <a:pt x="0" y="151033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93541" y="5407010"/>
            <a:ext cx="3646538" cy="3851290"/>
          </a:xfrm>
          <a:custGeom>
            <a:avLst/>
            <a:gdLst/>
            <a:ahLst/>
            <a:cxnLst/>
            <a:rect r="r" b="b" t="t" l="l"/>
            <a:pathLst>
              <a:path h="3851290" w="3646538">
                <a:moveTo>
                  <a:pt x="0" y="0"/>
                </a:moveTo>
                <a:lnTo>
                  <a:pt x="3646538" y="0"/>
                </a:lnTo>
                <a:lnTo>
                  <a:pt x="3646538" y="3851290"/>
                </a:lnTo>
                <a:lnTo>
                  <a:pt x="0" y="3851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493541" y="1314643"/>
            <a:ext cx="3646538" cy="3623088"/>
          </a:xfrm>
          <a:custGeom>
            <a:avLst/>
            <a:gdLst/>
            <a:ahLst/>
            <a:cxnLst/>
            <a:rect r="r" b="b" t="t" l="l"/>
            <a:pathLst>
              <a:path h="3623088" w="3646538">
                <a:moveTo>
                  <a:pt x="0" y="0"/>
                </a:moveTo>
                <a:lnTo>
                  <a:pt x="3646538" y="0"/>
                </a:lnTo>
                <a:lnTo>
                  <a:pt x="3646538" y="3623088"/>
                </a:lnTo>
                <a:lnTo>
                  <a:pt x="0" y="362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8909" y="3876325"/>
            <a:ext cx="9841825" cy="3917144"/>
          </a:xfrm>
          <a:custGeom>
            <a:avLst/>
            <a:gdLst/>
            <a:ahLst/>
            <a:cxnLst/>
            <a:rect r="r" b="b" t="t" l="l"/>
            <a:pathLst>
              <a:path h="3917144" w="9841825">
                <a:moveTo>
                  <a:pt x="0" y="0"/>
                </a:moveTo>
                <a:lnTo>
                  <a:pt x="9841825" y="0"/>
                </a:lnTo>
                <a:lnTo>
                  <a:pt x="9841825" y="3917144"/>
                </a:lnTo>
                <a:lnTo>
                  <a:pt x="0" y="39171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756404">
            <a:off x="145545" y="1055505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8" y="0"/>
                </a:lnTo>
                <a:lnTo>
                  <a:pt x="1246728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60933">
            <a:off x="11837922" y="8785892"/>
            <a:ext cx="1652536" cy="45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692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간판 디자인</a:t>
            </a:r>
          </a:p>
        </p:txBody>
      </p:sp>
      <p:sp>
        <p:nvSpPr>
          <p:cNvPr name="TextBox 18" id="18"/>
          <p:cNvSpPr txBox="true"/>
          <p:nvPr/>
        </p:nvSpPr>
        <p:spPr>
          <a:xfrm rot="11554">
            <a:off x="11261631" y="4471619"/>
            <a:ext cx="2231307" cy="45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692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바닥 조명 디자인</a:t>
            </a:r>
          </a:p>
        </p:txBody>
      </p:sp>
      <p:sp>
        <p:nvSpPr>
          <p:cNvPr name="TextBox 19" id="19"/>
          <p:cNvSpPr txBox="true"/>
          <p:nvPr/>
        </p:nvSpPr>
        <p:spPr>
          <a:xfrm rot="11554">
            <a:off x="1080589" y="3300064"/>
            <a:ext cx="2476659" cy="45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692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경찰 통제선 디자인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1046554" y="4359217"/>
            <a:ext cx="428629" cy="445907"/>
          </a:xfrm>
          <a:custGeom>
            <a:avLst/>
            <a:gdLst/>
            <a:ahLst/>
            <a:cxnLst/>
            <a:rect r="r" b="b" t="t" l="l"/>
            <a:pathLst>
              <a:path h="445907" w="428629">
                <a:moveTo>
                  <a:pt x="0" y="0"/>
                </a:moveTo>
                <a:lnTo>
                  <a:pt x="428628" y="0"/>
                </a:lnTo>
                <a:lnTo>
                  <a:pt x="428628" y="445907"/>
                </a:lnTo>
                <a:lnTo>
                  <a:pt x="0" y="445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475182" y="8724118"/>
            <a:ext cx="474089" cy="493201"/>
          </a:xfrm>
          <a:custGeom>
            <a:avLst/>
            <a:gdLst/>
            <a:ahLst/>
            <a:cxnLst/>
            <a:rect r="r" b="b" t="t" l="l"/>
            <a:pathLst>
              <a:path h="493201" w="474089">
                <a:moveTo>
                  <a:pt x="0" y="0"/>
                </a:moveTo>
                <a:lnTo>
                  <a:pt x="474089" y="0"/>
                </a:lnTo>
                <a:lnTo>
                  <a:pt x="474089" y="493200"/>
                </a:lnTo>
                <a:lnTo>
                  <a:pt x="0" y="493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68909" y="3252716"/>
            <a:ext cx="460213" cy="478765"/>
          </a:xfrm>
          <a:custGeom>
            <a:avLst/>
            <a:gdLst/>
            <a:ahLst/>
            <a:cxnLst/>
            <a:rect r="r" b="b" t="t" l="l"/>
            <a:pathLst>
              <a:path h="478765" w="460213">
                <a:moveTo>
                  <a:pt x="0" y="0"/>
                </a:moveTo>
                <a:lnTo>
                  <a:pt x="460213" y="0"/>
                </a:lnTo>
                <a:lnTo>
                  <a:pt x="460213" y="478765"/>
                </a:lnTo>
                <a:lnTo>
                  <a:pt x="0" y="478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11554">
            <a:off x="769781" y="7900429"/>
            <a:ext cx="9840502" cy="342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0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박태린(학생 작품) 안전한 통행을 위한 다양한 시각 이미지 디자인(디자인 제작 플랫폼/개별 크기)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888137" y="4093091"/>
            <a:ext cx="12502970" cy="97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80"/>
              </a:lnSpc>
            </a:pPr>
            <a:r>
              <a:rPr lang="en-US" sz="6535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인포그래픽(Inforgraphic)이란 무엇일까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88137" y="5502464"/>
            <a:ext cx="12892064" cy="1096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59"/>
              </a:lnSpc>
            </a:pPr>
            <a:r>
              <a:rPr lang="en-US" sz="33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정보를 나타내는 인포메이션(Information)과 그래픽(Graphic)의 합성어이다.</a:t>
            </a:r>
          </a:p>
          <a:p>
            <a:pPr algn="l">
              <a:lnSpc>
                <a:spcPts val="4359"/>
              </a:lnSpc>
            </a:pPr>
            <a:r>
              <a:rPr lang="en-US" sz="33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구체적이고 직관적인 효과가 있어 신문 기사 및 잡지, 홍보물 등에서 쉽게 찾아볼 수 있다.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260126" y="3846717"/>
            <a:ext cx="692864" cy="1067385"/>
          </a:xfrm>
          <a:custGeom>
            <a:avLst/>
            <a:gdLst/>
            <a:ahLst/>
            <a:cxnLst/>
            <a:rect r="r" b="b" t="t" l="l"/>
            <a:pathLst>
              <a:path h="1067385" w="692864">
                <a:moveTo>
                  <a:pt x="0" y="0"/>
                </a:moveTo>
                <a:lnTo>
                  <a:pt x="692864" y="0"/>
                </a:lnTo>
                <a:lnTo>
                  <a:pt x="692864" y="1067385"/>
                </a:lnTo>
                <a:lnTo>
                  <a:pt x="0" y="1067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76648" y="1420460"/>
            <a:ext cx="1141584" cy="813921"/>
          </a:xfrm>
          <a:custGeom>
            <a:avLst/>
            <a:gdLst/>
            <a:ahLst/>
            <a:cxnLst/>
            <a:rect r="r" b="b" t="t" l="l"/>
            <a:pathLst>
              <a:path h="813921" w="1141584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22985" y="1370892"/>
            <a:ext cx="2124717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활동2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27781">
            <a:off x="1613567" y="2203228"/>
            <a:ext cx="2108348" cy="276002"/>
          </a:xfrm>
          <a:custGeom>
            <a:avLst/>
            <a:gdLst/>
            <a:ahLst/>
            <a:cxnLst/>
            <a:rect r="r" b="b" t="t" l="l"/>
            <a:pathLst>
              <a:path h="276002" w="2108348">
                <a:moveTo>
                  <a:pt x="0" y="0"/>
                </a:moveTo>
                <a:lnTo>
                  <a:pt x="2108348" y="0"/>
                </a:lnTo>
                <a:lnTo>
                  <a:pt x="2108348" y="276002"/>
                </a:lnTo>
                <a:lnTo>
                  <a:pt x="0" y="276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818232" y="3762747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1818232" y="4722193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3730265" y="1585796"/>
            <a:ext cx="7064276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나를 소개하는 데이터 인포그래픽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359421" y="3726988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50980" y="3774404"/>
            <a:ext cx="5642318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종이, 채색 도구, 디자인 제작 플랫폼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87996" y="4729994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50980" y="4768921"/>
            <a:ext cx="12281886" cy="2611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나의 관심사, 생활 모습, 성격 등을 글로 적어 본다.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각 항목 중 몇가지를 선택하여 수치 또는 도표, 그래프 등으로 시각화한다.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➂ 종이와 채색 도구 또는 디지털 드로잉 앱 또는 디자인 제작 플랫폼을 이용하여</a:t>
            </a:r>
          </a:p>
          <a:p>
            <a:pPr algn="l">
              <a:lnSpc>
                <a:spcPts val="3968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   </a:t>
            </a: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인포그래픽을 제작한다.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933543" y="4668112"/>
            <a:ext cx="3181882" cy="1562015"/>
          </a:xfrm>
          <a:custGeom>
            <a:avLst/>
            <a:gdLst/>
            <a:ahLst/>
            <a:cxnLst/>
            <a:rect r="r" b="b" t="t" l="l"/>
            <a:pathLst>
              <a:path h="1562015" w="3181882">
                <a:moveTo>
                  <a:pt x="0" y="0"/>
                </a:moveTo>
                <a:lnTo>
                  <a:pt x="3181882" y="0"/>
                </a:lnTo>
                <a:lnTo>
                  <a:pt x="3181882" y="1562014"/>
                </a:lnTo>
                <a:lnTo>
                  <a:pt x="0" y="1562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729" b="-72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144000" y="4534036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6" y="0"/>
                </a:lnTo>
                <a:lnTo>
                  <a:pt x="727536" y="474883"/>
                </a:lnTo>
                <a:lnTo>
                  <a:pt x="0" y="474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429681" y="3412830"/>
            <a:ext cx="11428638" cy="24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43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내가 지닌 다양한 특징을 시각화하여 나를 소개하는 </a:t>
            </a:r>
            <a:r>
              <a:rPr lang="en-US" sz="6199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인포그래픽</a:t>
            </a: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을 제작해 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3557154" y="4937508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4" y="0"/>
                </a:lnTo>
                <a:lnTo>
                  <a:pt x="777114" y="743204"/>
                </a:lnTo>
                <a:lnTo>
                  <a:pt x="0" y="743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81817" y="1976845"/>
            <a:ext cx="2047875" cy="97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  <a:spcBef>
                <a:spcPct val="0"/>
              </a:spcBef>
            </a:pPr>
            <a:r>
              <a:rPr lang="en-US" sz="6971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1321580" y="1660358"/>
            <a:ext cx="2604024" cy="1510334"/>
          </a:xfrm>
          <a:custGeom>
            <a:avLst/>
            <a:gdLst/>
            <a:ahLst/>
            <a:cxnLst/>
            <a:rect r="r" b="b" t="t" l="l"/>
            <a:pathLst>
              <a:path h="1510334" w="2604024">
                <a:moveTo>
                  <a:pt x="0" y="1510333"/>
                </a:moveTo>
                <a:lnTo>
                  <a:pt x="2604024" y="1510333"/>
                </a:lnTo>
                <a:lnTo>
                  <a:pt x="2604024" y="0"/>
                </a:lnTo>
                <a:lnTo>
                  <a:pt x="0" y="0"/>
                </a:lnTo>
                <a:lnTo>
                  <a:pt x="0" y="151033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56404">
            <a:off x="375652" y="1362486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7" y="0"/>
                </a:lnTo>
                <a:lnTo>
                  <a:pt x="1246727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1554">
            <a:off x="2120921" y="3753168"/>
            <a:ext cx="2619603" cy="45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6"/>
              </a:lnSpc>
            </a:pPr>
            <a:r>
              <a:rPr lang="en-US" sz="2692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데이터 인포그래픽(1)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91530" y="3718253"/>
            <a:ext cx="428629" cy="445907"/>
          </a:xfrm>
          <a:custGeom>
            <a:avLst/>
            <a:gdLst/>
            <a:ahLst/>
            <a:cxnLst/>
            <a:rect r="r" b="b" t="t" l="l"/>
            <a:pathLst>
              <a:path h="445907" w="428629">
                <a:moveTo>
                  <a:pt x="0" y="0"/>
                </a:moveTo>
                <a:lnTo>
                  <a:pt x="428629" y="0"/>
                </a:lnTo>
                <a:lnTo>
                  <a:pt x="428629" y="445907"/>
                </a:lnTo>
                <a:lnTo>
                  <a:pt x="0" y="4459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516381" y="3690746"/>
            <a:ext cx="474089" cy="493201"/>
          </a:xfrm>
          <a:custGeom>
            <a:avLst/>
            <a:gdLst/>
            <a:ahLst/>
            <a:cxnLst/>
            <a:rect r="r" b="b" t="t" l="l"/>
            <a:pathLst>
              <a:path h="493201" w="474089">
                <a:moveTo>
                  <a:pt x="0" y="0"/>
                </a:moveTo>
                <a:lnTo>
                  <a:pt x="474089" y="0"/>
                </a:lnTo>
                <a:lnTo>
                  <a:pt x="474089" y="493200"/>
                </a:lnTo>
                <a:lnTo>
                  <a:pt x="0" y="493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58253" y="4264696"/>
            <a:ext cx="7371097" cy="3556683"/>
          </a:xfrm>
          <a:custGeom>
            <a:avLst/>
            <a:gdLst/>
            <a:ahLst/>
            <a:cxnLst/>
            <a:rect r="r" b="b" t="t" l="l"/>
            <a:pathLst>
              <a:path h="3556683" w="7371097">
                <a:moveTo>
                  <a:pt x="0" y="0"/>
                </a:moveTo>
                <a:lnTo>
                  <a:pt x="7371097" y="0"/>
                </a:lnTo>
                <a:lnTo>
                  <a:pt x="7371097" y="3556683"/>
                </a:lnTo>
                <a:lnTo>
                  <a:pt x="0" y="3556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516381" y="4264696"/>
            <a:ext cx="7113366" cy="3556683"/>
          </a:xfrm>
          <a:custGeom>
            <a:avLst/>
            <a:gdLst/>
            <a:ahLst/>
            <a:cxnLst/>
            <a:rect r="r" b="b" t="t" l="l"/>
            <a:pathLst>
              <a:path h="3556683" w="7113366">
                <a:moveTo>
                  <a:pt x="0" y="0"/>
                </a:moveTo>
                <a:lnTo>
                  <a:pt x="7113366" y="0"/>
                </a:lnTo>
                <a:lnTo>
                  <a:pt x="7113366" y="3556683"/>
                </a:lnTo>
                <a:lnTo>
                  <a:pt x="0" y="3556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11554">
            <a:off x="1693792" y="7938480"/>
            <a:ext cx="7335099" cy="342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0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이연수(학생 작품) 자기소개 인포그래픽(디자인 제작 플랫폼/1080x1920px)</a:t>
            </a:r>
          </a:p>
        </p:txBody>
      </p:sp>
      <p:sp>
        <p:nvSpPr>
          <p:cNvPr name="TextBox 20" id="20"/>
          <p:cNvSpPr txBox="true"/>
          <p:nvPr/>
        </p:nvSpPr>
        <p:spPr>
          <a:xfrm rot="11554">
            <a:off x="9516935" y="7938480"/>
            <a:ext cx="7335099" cy="342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0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박소연(학생 작품) 자기소개 인포그래픽(디자인 제작 플랫폼/1080x1920px)</a:t>
            </a:r>
          </a:p>
        </p:txBody>
      </p:sp>
      <p:sp>
        <p:nvSpPr>
          <p:cNvPr name="TextBox 21" id="21"/>
          <p:cNvSpPr txBox="true"/>
          <p:nvPr/>
        </p:nvSpPr>
        <p:spPr>
          <a:xfrm rot="11554">
            <a:off x="10085814" y="3753168"/>
            <a:ext cx="2619603" cy="45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6"/>
              </a:lnSpc>
            </a:pPr>
            <a:r>
              <a:rPr lang="en-US" sz="2692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데이터 인포그래픽(2)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774134" y="3941200"/>
            <a:ext cx="4074503" cy="3812099"/>
            <a:chOff x="0" y="0"/>
            <a:chExt cx="5432671" cy="5082798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0" t="0" r="0" b="15287"/>
            <a:stretch>
              <a:fillRect/>
            </a:stretch>
          </p:blipFill>
          <p:spPr>
            <a:xfrm flipH="false" flipV="false">
              <a:off x="0" y="0"/>
              <a:ext cx="5432671" cy="5082798"/>
            </a:xfrm>
            <a:prstGeom prst="rect">
              <a:avLst/>
            </a:prstGeom>
          </p:spPr>
        </p:pic>
      </p:grpSp>
      <p:sp>
        <p:nvSpPr>
          <p:cNvPr name="Freeform 13" id="13"/>
          <p:cNvSpPr/>
          <p:nvPr/>
        </p:nvSpPr>
        <p:spPr>
          <a:xfrm flipH="false" flipV="false" rot="0">
            <a:off x="12986569" y="2323954"/>
            <a:ext cx="610245" cy="732826"/>
          </a:xfrm>
          <a:custGeom>
            <a:avLst/>
            <a:gdLst/>
            <a:ahLst/>
            <a:cxnLst/>
            <a:rect r="r" b="b" t="t" l="l"/>
            <a:pathLst>
              <a:path h="732826" w="610245">
                <a:moveTo>
                  <a:pt x="0" y="0"/>
                </a:moveTo>
                <a:lnTo>
                  <a:pt x="610244" y="0"/>
                </a:lnTo>
                <a:lnTo>
                  <a:pt x="610244" y="732827"/>
                </a:lnTo>
                <a:lnTo>
                  <a:pt x="0" y="7328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272704" y="2558773"/>
            <a:ext cx="8876424" cy="925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1"/>
              </a:lnSpc>
            </a:pPr>
            <a:r>
              <a:rPr lang="en-US" sz="5047" spc="-80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이미지 안에 숨어 있는 의도를 찾아볼까?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6543941" y="3941200"/>
            <a:ext cx="3899109" cy="3812099"/>
            <a:chOff x="0" y="0"/>
            <a:chExt cx="5198812" cy="5082798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8"/>
            <a:srcRect l="0" t="0" r="0" b="17656"/>
            <a:stretch>
              <a:fillRect/>
            </a:stretch>
          </p:blipFill>
          <p:spPr>
            <a:xfrm flipH="false" flipV="false">
              <a:off x="0" y="0"/>
              <a:ext cx="5198812" cy="5082798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11288252" y="3941200"/>
            <a:ext cx="5546560" cy="3812099"/>
            <a:chOff x="0" y="0"/>
            <a:chExt cx="7395414" cy="5082798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9"/>
            <a:srcRect l="457" t="7767" r="3428" b="0"/>
            <a:stretch>
              <a:fillRect/>
            </a:stretch>
          </p:blipFill>
          <p:spPr>
            <a:xfrm flipH="false" flipV="false">
              <a:off x="0" y="0"/>
              <a:ext cx="7395414" cy="5082798"/>
            </a:xfrm>
            <a:prstGeom prst="rect">
              <a:avLst/>
            </a:prstGeom>
          </p:spPr>
        </p:pic>
      </p:grpSp>
      <p:sp>
        <p:nvSpPr>
          <p:cNvPr name="Freeform 19" id="19"/>
          <p:cNvSpPr/>
          <p:nvPr/>
        </p:nvSpPr>
        <p:spPr>
          <a:xfrm flipH="false" flipV="false" rot="-7388409">
            <a:off x="3620179" y="2413345"/>
            <a:ext cx="610245" cy="732826"/>
          </a:xfrm>
          <a:custGeom>
            <a:avLst/>
            <a:gdLst/>
            <a:ahLst/>
            <a:cxnLst/>
            <a:rect r="r" b="b" t="t" l="l"/>
            <a:pathLst>
              <a:path h="732826" w="610245">
                <a:moveTo>
                  <a:pt x="0" y="0"/>
                </a:moveTo>
                <a:lnTo>
                  <a:pt x="610245" y="0"/>
                </a:lnTo>
                <a:lnTo>
                  <a:pt x="610245" y="732826"/>
                </a:lnTo>
                <a:lnTo>
                  <a:pt x="0" y="732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239349" y="866775"/>
            <a:ext cx="7773536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이미지가 전하는 가치관</a:t>
            </a:r>
          </a:p>
        </p:txBody>
      </p:sp>
      <p:sp>
        <p:nvSpPr>
          <p:cNvPr name="TextBox 21" id="21"/>
          <p:cNvSpPr txBox="true"/>
          <p:nvPr/>
        </p:nvSpPr>
        <p:spPr>
          <a:xfrm rot="11554">
            <a:off x="2241512" y="8134166"/>
            <a:ext cx="11258971" cy="1306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2"/>
              </a:lnSpc>
            </a:pPr>
            <a:r>
              <a:rPr lang="en-US" sz="2064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윤정미(한국/1969~) 핑크 프로젝트 - 지우의 분홍 방(라이트-젯프린트/122x122cm/2007년)</a:t>
            </a:r>
          </a:p>
          <a:p>
            <a:pPr algn="l">
              <a:lnSpc>
                <a:spcPts val="3592"/>
              </a:lnSpc>
            </a:pPr>
            <a:r>
              <a:rPr lang="en-US" sz="2064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윤정미(한국/1969~) 블루 프로젝트 - 제이크의 푸른 방(라이트-젯프린트/122x122cm/2006년)</a:t>
            </a:r>
          </a:p>
          <a:p>
            <a:pPr algn="l">
              <a:lnSpc>
                <a:spcPts val="3592"/>
              </a:lnSpc>
            </a:pPr>
            <a:r>
              <a:rPr lang="en-US" sz="2064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D 사 그대로 괜찮은 쿠키(각 10x5cm/2009년)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774134" y="8210499"/>
            <a:ext cx="320947" cy="359513"/>
          </a:xfrm>
          <a:custGeom>
            <a:avLst/>
            <a:gdLst/>
            <a:ahLst/>
            <a:cxnLst/>
            <a:rect r="r" b="b" t="t" l="l"/>
            <a:pathLst>
              <a:path h="359513" w="320947">
                <a:moveTo>
                  <a:pt x="0" y="0"/>
                </a:moveTo>
                <a:lnTo>
                  <a:pt x="320948" y="0"/>
                </a:lnTo>
                <a:lnTo>
                  <a:pt x="320948" y="359513"/>
                </a:lnTo>
                <a:lnTo>
                  <a:pt x="0" y="359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89474" y="8658734"/>
            <a:ext cx="334862" cy="361835"/>
          </a:xfrm>
          <a:custGeom>
            <a:avLst/>
            <a:gdLst/>
            <a:ahLst/>
            <a:cxnLst/>
            <a:rect r="r" b="b" t="t" l="l"/>
            <a:pathLst>
              <a:path h="361835" w="334862">
                <a:moveTo>
                  <a:pt x="0" y="0"/>
                </a:moveTo>
                <a:lnTo>
                  <a:pt x="334862" y="0"/>
                </a:lnTo>
                <a:lnTo>
                  <a:pt x="334862" y="361835"/>
                </a:lnTo>
                <a:lnTo>
                  <a:pt x="0" y="3618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789474" y="9128327"/>
            <a:ext cx="334862" cy="354863"/>
          </a:xfrm>
          <a:custGeom>
            <a:avLst/>
            <a:gdLst/>
            <a:ahLst/>
            <a:cxnLst/>
            <a:rect r="r" b="b" t="t" l="l"/>
            <a:pathLst>
              <a:path h="354863" w="334862">
                <a:moveTo>
                  <a:pt x="0" y="0"/>
                </a:moveTo>
                <a:lnTo>
                  <a:pt x="334862" y="0"/>
                </a:lnTo>
                <a:lnTo>
                  <a:pt x="334862" y="354863"/>
                </a:lnTo>
                <a:lnTo>
                  <a:pt x="0" y="354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918402" y="4042054"/>
            <a:ext cx="320947" cy="359513"/>
          </a:xfrm>
          <a:custGeom>
            <a:avLst/>
            <a:gdLst/>
            <a:ahLst/>
            <a:cxnLst/>
            <a:rect r="r" b="b" t="t" l="l"/>
            <a:pathLst>
              <a:path h="359513" w="320947">
                <a:moveTo>
                  <a:pt x="0" y="0"/>
                </a:moveTo>
                <a:lnTo>
                  <a:pt x="320947" y="0"/>
                </a:lnTo>
                <a:lnTo>
                  <a:pt x="320947" y="359513"/>
                </a:lnTo>
                <a:lnTo>
                  <a:pt x="0" y="359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700738" y="4042054"/>
            <a:ext cx="334862" cy="361835"/>
          </a:xfrm>
          <a:custGeom>
            <a:avLst/>
            <a:gdLst/>
            <a:ahLst/>
            <a:cxnLst/>
            <a:rect r="r" b="b" t="t" l="l"/>
            <a:pathLst>
              <a:path h="361835" w="334862">
                <a:moveTo>
                  <a:pt x="0" y="0"/>
                </a:moveTo>
                <a:lnTo>
                  <a:pt x="334862" y="0"/>
                </a:lnTo>
                <a:lnTo>
                  <a:pt x="334862" y="361835"/>
                </a:lnTo>
                <a:lnTo>
                  <a:pt x="0" y="3618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457656" y="4042054"/>
            <a:ext cx="334862" cy="354863"/>
          </a:xfrm>
          <a:custGeom>
            <a:avLst/>
            <a:gdLst/>
            <a:ahLst/>
            <a:cxnLst/>
            <a:rect r="r" b="b" t="t" l="l"/>
            <a:pathLst>
              <a:path h="354863" w="334862">
                <a:moveTo>
                  <a:pt x="0" y="0"/>
                </a:moveTo>
                <a:lnTo>
                  <a:pt x="334862" y="0"/>
                </a:lnTo>
                <a:lnTo>
                  <a:pt x="334862" y="354863"/>
                </a:lnTo>
                <a:lnTo>
                  <a:pt x="0" y="3548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182550" y="1198262"/>
            <a:ext cx="912531" cy="1032280"/>
          </a:xfrm>
          <a:custGeom>
            <a:avLst/>
            <a:gdLst/>
            <a:ahLst/>
            <a:cxnLst/>
            <a:rect r="r" b="b" t="t" l="l"/>
            <a:pathLst>
              <a:path h="1032280" w="912531">
                <a:moveTo>
                  <a:pt x="0" y="0"/>
                </a:moveTo>
                <a:lnTo>
                  <a:pt x="912532" y="0"/>
                </a:lnTo>
                <a:lnTo>
                  <a:pt x="912532" y="1032280"/>
                </a:lnTo>
                <a:lnTo>
                  <a:pt x="0" y="1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-93187" b="-1147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4006060"/>
            <a:ext cx="5063356" cy="2485648"/>
          </a:xfrm>
          <a:custGeom>
            <a:avLst/>
            <a:gdLst/>
            <a:ahLst/>
            <a:cxnLst/>
            <a:rect r="r" b="b" t="t" l="l"/>
            <a:pathLst>
              <a:path h="2485648" w="5063356">
                <a:moveTo>
                  <a:pt x="0" y="0"/>
                </a:moveTo>
                <a:lnTo>
                  <a:pt x="5063356" y="0"/>
                </a:lnTo>
                <a:lnTo>
                  <a:pt x="5063356" y="2485647"/>
                </a:lnTo>
                <a:lnTo>
                  <a:pt x="0" y="2485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6180534" y="3954045"/>
            <a:ext cx="5275268" cy="2589677"/>
          </a:xfrm>
          <a:custGeom>
            <a:avLst/>
            <a:gdLst/>
            <a:ahLst/>
            <a:cxnLst/>
            <a:rect r="r" b="b" t="t" l="l"/>
            <a:pathLst>
              <a:path h="2589677" w="5275268">
                <a:moveTo>
                  <a:pt x="0" y="0"/>
                </a:moveTo>
                <a:lnTo>
                  <a:pt x="5275268" y="0"/>
                </a:lnTo>
                <a:lnTo>
                  <a:pt x="5275268" y="2589677"/>
                </a:lnTo>
                <a:lnTo>
                  <a:pt x="0" y="2589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1658200" y="3954045"/>
            <a:ext cx="5275268" cy="2589677"/>
          </a:xfrm>
          <a:custGeom>
            <a:avLst/>
            <a:gdLst/>
            <a:ahLst/>
            <a:cxnLst/>
            <a:rect r="r" b="b" t="t" l="l"/>
            <a:pathLst>
              <a:path h="2589677" w="5275268">
                <a:moveTo>
                  <a:pt x="0" y="0"/>
                </a:moveTo>
                <a:lnTo>
                  <a:pt x="5275268" y="0"/>
                </a:lnTo>
                <a:lnTo>
                  <a:pt x="5275268" y="2589677"/>
                </a:lnTo>
                <a:lnTo>
                  <a:pt x="0" y="2589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6750191" y="4880012"/>
            <a:ext cx="4135956" cy="794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FFA5C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비판적으로 수용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92400" y="4880012"/>
            <a:ext cx="4135956" cy="794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사고방식이 반영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43028" y="4880012"/>
            <a:ext cx="4705612" cy="794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배경과 의도 이해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7598" y="7546709"/>
            <a:ext cx="16072803" cy="1353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3599" spc="-5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단순히 이미지가 전하는 메시지를 받아들이는 것이 아니라, 스스로 질문하며 분석하는 과정이 필요하다.</a:t>
            </a:r>
          </a:p>
          <a:p>
            <a:pPr algn="l">
              <a:lnSpc>
                <a:spcPts val="5435"/>
              </a:lnSpc>
            </a:pPr>
            <a:r>
              <a:rPr lang="en-US" sz="3599" spc="-5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이미지에 담긴 의도를 살펴보고, 그 속에 숨은 가치관을 찾아보자.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93321" y="1090504"/>
            <a:ext cx="7773536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이미지가 전하는 가치관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13426" y="1252429"/>
            <a:ext cx="1019117" cy="1058413"/>
          </a:xfrm>
          <a:custGeom>
            <a:avLst/>
            <a:gdLst/>
            <a:ahLst/>
            <a:cxnLst/>
            <a:rect r="r" b="b" t="t" l="l"/>
            <a:pathLst>
              <a:path h="1058413" w="1019117">
                <a:moveTo>
                  <a:pt x="0" y="0"/>
                </a:moveTo>
                <a:lnTo>
                  <a:pt x="1019116" y="0"/>
                </a:lnTo>
                <a:lnTo>
                  <a:pt x="1019116" y="1058413"/>
                </a:lnTo>
                <a:lnTo>
                  <a:pt x="0" y="1058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76648" y="1420460"/>
            <a:ext cx="1141584" cy="813921"/>
          </a:xfrm>
          <a:custGeom>
            <a:avLst/>
            <a:gdLst/>
            <a:ahLst/>
            <a:cxnLst/>
            <a:rect r="r" b="b" t="t" l="l"/>
            <a:pathLst>
              <a:path h="813921" w="1141584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48198" y="1315685"/>
            <a:ext cx="1292678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27781">
            <a:off x="1564973" y="2205641"/>
            <a:ext cx="1892851" cy="247791"/>
          </a:xfrm>
          <a:custGeom>
            <a:avLst/>
            <a:gdLst/>
            <a:ahLst/>
            <a:cxnLst/>
            <a:rect r="r" b="b" t="t" l="l"/>
            <a:pathLst>
              <a:path h="247791" w="1892851">
                <a:moveTo>
                  <a:pt x="0" y="0"/>
                </a:moveTo>
                <a:lnTo>
                  <a:pt x="1892851" y="0"/>
                </a:lnTo>
                <a:lnTo>
                  <a:pt x="1892851" y="247791"/>
                </a:lnTo>
                <a:lnTo>
                  <a:pt x="0" y="247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693920" y="1530588"/>
            <a:ext cx="6249309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사회 문제에 대한 생각을 표현하기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818232" y="4322898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818232" y="5199981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2359421" y="4287139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50980" y="4334555"/>
            <a:ext cx="5642318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필기도구, 디지털 도구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87996" y="5207782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50980" y="5303858"/>
            <a:ext cx="12281886" cy="2581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마인드맵을 통해 다양한 사회적 문제점과 이슈를 도출해 낸다.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하나의 문제를 정한 후, 주제를 상징할 수 있고 가치관이 담긴 이미지를 선택하여 </a:t>
            </a: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   아이디어 스케치를 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➂ 채색 및 편집하여 완성한다</a:t>
            </a: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3920730" y="4308503"/>
            <a:ext cx="2590057" cy="1271483"/>
          </a:xfrm>
          <a:custGeom>
            <a:avLst/>
            <a:gdLst/>
            <a:ahLst/>
            <a:cxnLst/>
            <a:rect r="r" b="b" t="t" l="l"/>
            <a:pathLst>
              <a:path h="1271483" w="2590057">
                <a:moveTo>
                  <a:pt x="0" y="0"/>
                </a:moveTo>
                <a:lnTo>
                  <a:pt x="2590057" y="0"/>
                </a:lnTo>
                <a:lnTo>
                  <a:pt x="2590057" y="1271483"/>
                </a:lnTo>
                <a:lnTo>
                  <a:pt x="0" y="12714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729" b="-72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6247500" y="3833621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7" y="0"/>
                </a:lnTo>
                <a:lnTo>
                  <a:pt x="727537" y="474882"/>
                </a:lnTo>
                <a:lnTo>
                  <a:pt x="0" y="4748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76731" y="4234172"/>
            <a:ext cx="14934537" cy="24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3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 생활 속 다양한 사회 문제들을 조사하여 </a:t>
            </a:r>
            <a:r>
              <a:rPr lang="en-US" sz="6199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이미지로 </a:t>
            </a: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표현해 보고, 서로의 생각도 나누어 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4624803" y="5751726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5" y="0"/>
                </a:lnTo>
                <a:lnTo>
                  <a:pt x="777115" y="743204"/>
                </a:lnTo>
                <a:lnTo>
                  <a:pt x="0" y="743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077943" y="3005581"/>
            <a:ext cx="14132113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379"/>
              </a:lnSpc>
            </a:pPr>
            <a:r>
              <a:rPr lang="en-US" sz="54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어떤 방법으로 표현해야 나의 생각을 </a:t>
            </a:r>
            <a:r>
              <a:rPr lang="en-US" sz="54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잘 전달할 수 있을까?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3230571">
            <a:off x="3259430" y="3636439"/>
            <a:ext cx="734294" cy="1486359"/>
          </a:xfrm>
          <a:custGeom>
            <a:avLst/>
            <a:gdLst/>
            <a:ahLst/>
            <a:cxnLst/>
            <a:rect r="r" b="b" t="t" l="l"/>
            <a:pathLst>
              <a:path h="1486359" w="734294">
                <a:moveTo>
                  <a:pt x="0" y="0"/>
                </a:moveTo>
                <a:lnTo>
                  <a:pt x="734293" y="0"/>
                </a:lnTo>
                <a:lnTo>
                  <a:pt x="734293" y="1486359"/>
                </a:lnTo>
                <a:lnTo>
                  <a:pt x="0" y="1486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28879" y="1439211"/>
            <a:ext cx="8467352" cy="131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spc="-410">
                <a:solidFill>
                  <a:srgbClr val="FFE99C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오늘의 학습 목표는?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664382" y="4074374"/>
            <a:ext cx="11694876" cy="167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spc="-139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하나, 시각 문화의 다양성과 의미 전달 방식을 인식하고 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 spc="-139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비판적으로 수용할 수 있다.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64382" y="6709876"/>
            <a:ext cx="11694876" cy="167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 spc="-139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둘, 미술이 삶 속에서 갖는 가치와 역할을 이해하고 창의적으로 향유할 수 있다.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1010064">
            <a:off x="4839191" y="884813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8" y="0"/>
                </a:lnTo>
                <a:lnTo>
                  <a:pt x="1246728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60738" y="2575333"/>
            <a:ext cx="4203635" cy="175788"/>
          </a:xfrm>
          <a:custGeom>
            <a:avLst/>
            <a:gdLst/>
            <a:ahLst/>
            <a:cxnLst/>
            <a:rect r="r" b="b" t="t" l="l"/>
            <a:pathLst>
              <a:path h="175788" w="4203635">
                <a:moveTo>
                  <a:pt x="0" y="0"/>
                </a:moveTo>
                <a:lnTo>
                  <a:pt x="4203635" y="0"/>
                </a:lnTo>
                <a:lnTo>
                  <a:pt x="4203635" y="175789"/>
                </a:lnTo>
                <a:lnTo>
                  <a:pt x="0" y="1757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101322" y="1725355"/>
            <a:ext cx="4367989" cy="69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76"/>
              </a:lnSpc>
            </a:pPr>
            <a:r>
              <a:rPr lang="en-US" sz="2056">
                <a:solidFill>
                  <a:srgbClr val="FFFFFF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시각 문화, 데이터 시각화, 시각적 소통,                    시각 문화의 고유성과 정체성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110585" y="1063757"/>
            <a:ext cx="1450075" cy="520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9"/>
              </a:lnSpc>
            </a:pPr>
            <a:r>
              <a:rPr lang="en-US" sz="2621">
                <a:solidFill>
                  <a:srgbClr val="FFFEF7"/>
                </a:solidFill>
                <a:latin typeface="210 디딤고딕"/>
                <a:ea typeface="210 디딤고딕"/>
                <a:cs typeface="210 디딤고딕"/>
                <a:sym typeface="210 디딤고딕"/>
              </a:rPr>
              <a:t>주요 용어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511188" y="1882540"/>
            <a:ext cx="2445302" cy="1167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4"/>
              </a:lnSpc>
              <a:spcBef>
                <a:spcPct val="0"/>
              </a:spcBef>
            </a:pPr>
            <a:r>
              <a:rPr lang="en-US" sz="8325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2200448" y="1511744"/>
            <a:ext cx="3109381" cy="1803441"/>
          </a:xfrm>
          <a:custGeom>
            <a:avLst/>
            <a:gdLst/>
            <a:ahLst/>
            <a:cxnLst/>
            <a:rect r="r" b="b" t="t" l="l"/>
            <a:pathLst>
              <a:path h="1803441" w="3109381">
                <a:moveTo>
                  <a:pt x="0" y="1803441"/>
                </a:moveTo>
                <a:lnTo>
                  <a:pt x="3109381" y="1803441"/>
                </a:lnTo>
                <a:lnTo>
                  <a:pt x="3109381" y="0"/>
                </a:lnTo>
                <a:lnTo>
                  <a:pt x="0" y="0"/>
                </a:lnTo>
                <a:lnTo>
                  <a:pt x="0" y="180344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56404">
            <a:off x="1113025" y="1502036"/>
            <a:ext cx="1488677" cy="971700"/>
          </a:xfrm>
          <a:custGeom>
            <a:avLst/>
            <a:gdLst/>
            <a:ahLst/>
            <a:cxnLst/>
            <a:rect r="r" b="b" t="t" l="l"/>
            <a:pathLst>
              <a:path h="971700" w="1488677">
                <a:moveTo>
                  <a:pt x="0" y="0"/>
                </a:moveTo>
                <a:lnTo>
                  <a:pt x="1488677" y="0"/>
                </a:lnTo>
                <a:lnTo>
                  <a:pt x="1488677" y="971700"/>
                </a:lnTo>
                <a:lnTo>
                  <a:pt x="0" y="971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187671" y="2032191"/>
            <a:ext cx="4363775" cy="6539411"/>
          </a:xfrm>
          <a:custGeom>
            <a:avLst/>
            <a:gdLst/>
            <a:ahLst/>
            <a:cxnLst/>
            <a:rect r="r" b="b" t="t" l="l"/>
            <a:pathLst>
              <a:path h="6539411" w="4363775">
                <a:moveTo>
                  <a:pt x="0" y="0"/>
                </a:moveTo>
                <a:lnTo>
                  <a:pt x="4363775" y="0"/>
                </a:lnTo>
                <a:lnTo>
                  <a:pt x="4363775" y="6539411"/>
                </a:lnTo>
                <a:lnTo>
                  <a:pt x="0" y="65394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195937" y="1252957"/>
            <a:ext cx="4603460" cy="3418069"/>
          </a:xfrm>
          <a:custGeom>
            <a:avLst/>
            <a:gdLst/>
            <a:ahLst/>
            <a:cxnLst/>
            <a:rect r="r" b="b" t="t" l="l"/>
            <a:pathLst>
              <a:path h="3418069" w="4603460">
                <a:moveTo>
                  <a:pt x="0" y="0"/>
                </a:moveTo>
                <a:lnTo>
                  <a:pt x="4603460" y="0"/>
                </a:lnTo>
                <a:lnTo>
                  <a:pt x="4603460" y="3418069"/>
                </a:lnTo>
                <a:lnTo>
                  <a:pt x="0" y="3418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3000"/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915543" y="5320946"/>
            <a:ext cx="4268798" cy="3244692"/>
          </a:xfrm>
          <a:custGeom>
            <a:avLst/>
            <a:gdLst/>
            <a:ahLst/>
            <a:cxnLst/>
            <a:rect r="r" b="b" t="t" l="l"/>
            <a:pathLst>
              <a:path h="3244692" w="4268798">
                <a:moveTo>
                  <a:pt x="0" y="0"/>
                </a:moveTo>
                <a:lnTo>
                  <a:pt x="4268797" y="0"/>
                </a:lnTo>
                <a:lnTo>
                  <a:pt x="4268797" y="3244692"/>
                </a:lnTo>
                <a:lnTo>
                  <a:pt x="0" y="3244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99079">
            <a:off x="5804034" y="5374122"/>
            <a:ext cx="4411305" cy="3220252"/>
          </a:xfrm>
          <a:custGeom>
            <a:avLst/>
            <a:gdLst/>
            <a:ahLst/>
            <a:cxnLst/>
            <a:rect r="r" b="b" t="t" l="l"/>
            <a:pathLst>
              <a:path h="3220252" w="4411305">
                <a:moveTo>
                  <a:pt x="0" y="0"/>
                </a:moveTo>
                <a:lnTo>
                  <a:pt x="4411305" y="0"/>
                </a:lnTo>
                <a:lnTo>
                  <a:pt x="4411305" y="3220252"/>
                </a:lnTo>
                <a:lnTo>
                  <a:pt x="0" y="32202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2000"/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60933">
            <a:off x="6719699" y="6095025"/>
            <a:ext cx="3041944" cy="165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20"/>
              </a:lnSpc>
            </a:pPr>
            <a:r>
              <a:rPr lang="en-US" sz="2535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저출산과 급격한 고령화로 우리 사회는 곧 아이 대신 노인을 돌보는 시대가 올 수도 있어.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6355736" y="6115816"/>
            <a:ext cx="302710" cy="314913"/>
          </a:xfrm>
          <a:custGeom>
            <a:avLst/>
            <a:gdLst/>
            <a:ahLst/>
            <a:cxnLst/>
            <a:rect r="r" b="b" t="t" l="l"/>
            <a:pathLst>
              <a:path h="314913" w="302710">
                <a:moveTo>
                  <a:pt x="0" y="0"/>
                </a:moveTo>
                <a:lnTo>
                  <a:pt x="302709" y="0"/>
                </a:lnTo>
                <a:lnTo>
                  <a:pt x="302709" y="314913"/>
                </a:lnTo>
                <a:lnTo>
                  <a:pt x="0" y="3149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771426" y="2070291"/>
            <a:ext cx="350611" cy="364745"/>
          </a:xfrm>
          <a:custGeom>
            <a:avLst/>
            <a:gdLst/>
            <a:ahLst/>
            <a:cxnLst/>
            <a:rect r="r" b="b" t="t" l="l"/>
            <a:pathLst>
              <a:path h="364745" w="350611">
                <a:moveTo>
                  <a:pt x="0" y="0"/>
                </a:moveTo>
                <a:lnTo>
                  <a:pt x="350611" y="0"/>
                </a:lnTo>
                <a:lnTo>
                  <a:pt x="350611" y="364745"/>
                </a:lnTo>
                <a:lnTo>
                  <a:pt x="0" y="3647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11554">
            <a:off x="12414213" y="8643664"/>
            <a:ext cx="4099045" cy="657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609"/>
              </a:lnSpc>
            </a:pPr>
            <a:r>
              <a:rPr lang="en-US" sz="19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안윤하(학생 작품) 패스트 패션의 문제점</a:t>
            </a:r>
          </a:p>
          <a:p>
            <a:pPr algn="r">
              <a:lnSpc>
                <a:spcPts val="2609"/>
              </a:lnSpc>
            </a:pPr>
            <a:r>
              <a:rPr lang="en-US" sz="19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(종이에 수채/93x27cm)</a:t>
            </a:r>
          </a:p>
        </p:txBody>
      </p:sp>
      <p:sp>
        <p:nvSpPr>
          <p:cNvPr name="TextBox 22" id="22"/>
          <p:cNvSpPr txBox="true"/>
          <p:nvPr/>
        </p:nvSpPr>
        <p:spPr>
          <a:xfrm rot="11554">
            <a:off x="1915607" y="8668234"/>
            <a:ext cx="4372488" cy="657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9"/>
              </a:lnSpc>
            </a:pPr>
            <a:r>
              <a:rPr lang="en-US" sz="19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이나연(학생 작품) 저출산 고령화(종이에 수채</a:t>
            </a:r>
          </a:p>
          <a:p>
            <a:pPr algn="l">
              <a:lnSpc>
                <a:spcPts val="2609"/>
              </a:lnSpc>
            </a:pPr>
            <a:r>
              <a:rPr lang="en-US" sz="19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/27x39cm)</a:t>
            </a:r>
          </a:p>
        </p:txBody>
      </p:sp>
      <p:sp>
        <p:nvSpPr>
          <p:cNvPr name="TextBox 23" id="23"/>
          <p:cNvSpPr txBox="true"/>
          <p:nvPr/>
        </p:nvSpPr>
        <p:spPr>
          <a:xfrm rot="60933">
            <a:off x="9168052" y="2076307"/>
            <a:ext cx="3129413" cy="1704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6"/>
              </a:lnSpc>
            </a:pPr>
            <a:r>
              <a:rPr lang="en-US" sz="260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패스트 패션으로 인해 </a:t>
            </a:r>
          </a:p>
          <a:p>
            <a:pPr algn="l">
              <a:lnSpc>
                <a:spcPts val="3416"/>
              </a:lnSpc>
            </a:pPr>
            <a:r>
              <a:rPr lang="en-US" sz="260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늘어나는 의류 쓰레기는</a:t>
            </a:r>
          </a:p>
          <a:p>
            <a:pPr algn="l">
              <a:lnSpc>
                <a:spcPts val="3416"/>
              </a:lnSpc>
            </a:pPr>
            <a:r>
              <a:rPr lang="en-US" sz="260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심각한 환경 문제를 만들</a:t>
            </a:r>
          </a:p>
          <a:p>
            <a:pPr algn="l">
              <a:lnSpc>
                <a:spcPts val="3416"/>
              </a:lnSpc>
            </a:pPr>
            <a:r>
              <a:rPr lang="en-US" sz="260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고 있어.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796201" y="5899739"/>
            <a:ext cx="3009575" cy="2229629"/>
          </a:xfrm>
          <a:custGeom>
            <a:avLst/>
            <a:gdLst/>
            <a:ahLst/>
            <a:cxnLst/>
            <a:rect r="r" b="b" t="t" l="l"/>
            <a:pathLst>
              <a:path h="2229629" w="3009575">
                <a:moveTo>
                  <a:pt x="0" y="0"/>
                </a:moveTo>
                <a:lnTo>
                  <a:pt x="3009575" y="0"/>
                </a:lnTo>
                <a:lnTo>
                  <a:pt x="3009575" y="2229629"/>
                </a:lnTo>
                <a:lnTo>
                  <a:pt x="0" y="2229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72651" y="5460487"/>
            <a:ext cx="2188280" cy="2747329"/>
          </a:xfrm>
          <a:custGeom>
            <a:avLst/>
            <a:gdLst/>
            <a:ahLst/>
            <a:cxnLst/>
            <a:rect r="r" b="b" t="t" l="l"/>
            <a:pathLst>
              <a:path h="2747329" w="2188280">
                <a:moveTo>
                  <a:pt x="0" y="0"/>
                </a:moveTo>
                <a:lnTo>
                  <a:pt x="2188279" y="0"/>
                </a:lnTo>
                <a:lnTo>
                  <a:pt x="2188279" y="2747329"/>
                </a:lnTo>
                <a:lnTo>
                  <a:pt x="0" y="27473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27805" y="5620556"/>
            <a:ext cx="2487750" cy="2587260"/>
          </a:xfrm>
          <a:custGeom>
            <a:avLst/>
            <a:gdLst/>
            <a:ahLst/>
            <a:cxnLst/>
            <a:rect r="r" b="b" t="t" l="l"/>
            <a:pathLst>
              <a:path h="2587260" w="2487750">
                <a:moveTo>
                  <a:pt x="0" y="0"/>
                </a:moveTo>
                <a:lnTo>
                  <a:pt x="2487750" y="0"/>
                </a:lnTo>
                <a:lnTo>
                  <a:pt x="2487750" y="2587260"/>
                </a:lnTo>
                <a:lnTo>
                  <a:pt x="0" y="2587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82430" y="5617384"/>
            <a:ext cx="1784226" cy="2590432"/>
          </a:xfrm>
          <a:custGeom>
            <a:avLst/>
            <a:gdLst/>
            <a:ahLst/>
            <a:cxnLst/>
            <a:rect r="r" b="b" t="t" l="l"/>
            <a:pathLst>
              <a:path h="2590432" w="1784226">
                <a:moveTo>
                  <a:pt x="0" y="0"/>
                </a:moveTo>
                <a:lnTo>
                  <a:pt x="1784227" y="0"/>
                </a:lnTo>
                <a:lnTo>
                  <a:pt x="1784227" y="2590432"/>
                </a:lnTo>
                <a:lnTo>
                  <a:pt x="0" y="2590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69454" y="1922920"/>
            <a:ext cx="4024405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비정부 기구(NGO)란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72651" y="8290037"/>
            <a:ext cx="2188280" cy="3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3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국제 원조 구호 기구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82430" y="8270987"/>
            <a:ext cx="2938795" cy="3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3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세계 자연 기금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54619" y="8270987"/>
            <a:ext cx="2938795" cy="3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3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세이브 더 칠드런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92760" y="8213837"/>
            <a:ext cx="2938795" cy="395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3"/>
              </a:lnSpc>
            </a:pPr>
            <a:r>
              <a:rPr lang="en-US" sz="23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국경 없는 기자회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59688" y="2795247"/>
            <a:ext cx="15290837" cy="1949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5"/>
              </a:lnSpc>
            </a:pPr>
            <a:r>
              <a:rPr lang="en-US" sz="29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정부의 간섭을 받지 않고 순수하게 시민이나 민간의 힘으로 조직한 단체로, 그 목표에 따라 전 세계의 공공 정책, 사회,</a:t>
            </a:r>
          </a:p>
          <a:p>
            <a:pPr algn="l">
              <a:lnSpc>
                <a:spcPts val="3835"/>
              </a:lnSpc>
            </a:pPr>
            <a:r>
              <a:rPr lang="en-US" sz="29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인권, 환경 등 광범위한 분야에 영향을 끼친다. 자신들의 가치관이나 메시지를 연상시키는 이미지, 색, 단어 등을 이용한 독창적인 로고를 제작한다. 이는 대중의 뇌리에 자신들의 존재감을 강하게 인식시키고 활동 내용을 효과적으로 전달하는 데 목적이 있다.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516278" y="1883438"/>
            <a:ext cx="396280" cy="610485"/>
          </a:xfrm>
          <a:custGeom>
            <a:avLst/>
            <a:gdLst/>
            <a:ahLst/>
            <a:cxnLst/>
            <a:rect r="r" b="b" t="t" l="l"/>
            <a:pathLst>
              <a:path h="610485" w="396280">
                <a:moveTo>
                  <a:pt x="0" y="0"/>
                </a:moveTo>
                <a:lnTo>
                  <a:pt x="396279" y="0"/>
                </a:lnTo>
                <a:lnTo>
                  <a:pt x="396279" y="610485"/>
                </a:lnTo>
                <a:lnTo>
                  <a:pt x="0" y="6104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76648" y="1420460"/>
            <a:ext cx="1141584" cy="813921"/>
          </a:xfrm>
          <a:custGeom>
            <a:avLst/>
            <a:gdLst/>
            <a:ahLst/>
            <a:cxnLst/>
            <a:rect r="r" b="b" t="t" l="l"/>
            <a:pathLst>
              <a:path h="813921" w="1141584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60805" y="1315685"/>
            <a:ext cx="1519598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활동2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27781">
            <a:off x="1667125" y="2111462"/>
            <a:ext cx="1877922" cy="245837"/>
          </a:xfrm>
          <a:custGeom>
            <a:avLst/>
            <a:gdLst/>
            <a:ahLst/>
            <a:cxnLst/>
            <a:rect r="r" b="b" t="t" l="l"/>
            <a:pathLst>
              <a:path h="245837" w="1877922">
                <a:moveTo>
                  <a:pt x="0" y="0"/>
                </a:moveTo>
                <a:lnTo>
                  <a:pt x="1877922" y="0"/>
                </a:lnTo>
                <a:lnTo>
                  <a:pt x="1877922" y="245837"/>
                </a:lnTo>
                <a:lnTo>
                  <a:pt x="0" y="245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18528" y="1456474"/>
            <a:ext cx="6249309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공익 단체 로고 디자인하기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416896" y="3777796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416896" y="4691240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958085" y="3742037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49644" y="3789453"/>
            <a:ext cx="5642318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필기도구, 색연필, 채색 도구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86660" y="4699041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049644" y="4795117"/>
            <a:ext cx="12281886" cy="2581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문제 해결을 위한 비정부 기구를 세운다는 가정하에 주제를 선정한 후, 선정 이유와</a:t>
            </a: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    단어, 이미지, 색상 등을 적어 본다.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로고를 표현하기 적절한 단어, 색 등을 골라 상징적인 이미지로 로고를 제작한다.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➂ 로고가 만들어지기까지의 아이디어 발상 과정을 담은 보드를 제작한다.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621432" y="5095875"/>
            <a:ext cx="2849361" cy="1398777"/>
          </a:xfrm>
          <a:custGeom>
            <a:avLst/>
            <a:gdLst/>
            <a:ahLst/>
            <a:cxnLst/>
            <a:rect r="r" b="b" t="t" l="l"/>
            <a:pathLst>
              <a:path h="1398777" w="2849361">
                <a:moveTo>
                  <a:pt x="0" y="0"/>
                </a:moveTo>
                <a:lnTo>
                  <a:pt x="2849361" y="0"/>
                </a:lnTo>
                <a:lnTo>
                  <a:pt x="2849361" y="1398777"/>
                </a:lnTo>
                <a:lnTo>
                  <a:pt x="0" y="1398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729" b="-72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6281294">
            <a:off x="1139923" y="4918892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7" y="0"/>
                </a:lnTo>
                <a:lnTo>
                  <a:pt x="727537" y="474883"/>
                </a:lnTo>
                <a:lnTo>
                  <a:pt x="0" y="474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797685"/>
            <a:ext cx="15687998" cy="24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3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사회 문제 해결을 위한 비정부 기구를 만든다는 가정하에 </a:t>
            </a:r>
            <a:r>
              <a:rPr lang="en-US" sz="6199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로고 제작</a:t>
            </a: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과정이 담긴 아이디어 보드를 만들어 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5902972" y="5330617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4" y="0"/>
                </a:lnTo>
                <a:lnTo>
                  <a:pt x="777114" y="743203"/>
                </a:lnTo>
                <a:lnTo>
                  <a:pt x="0" y="743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35439" y="1839624"/>
            <a:ext cx="2047875" cy="97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  <a:spcBef>
                <a:spcPct val="0"/>
              </a:spcBef>
            </a:pPr>
            <a:r>
              <a:rPr lang="en-US" sz="6971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1375203" y="1523136"/>
            <a:ext cx="2604024" cy="1510334"/>
          </a:xfrm>
          <a:custGeom>
            <a:avLst/>
            <a:gdLst/>
            <a:ahLst/>
            <a:cxnLst/>
            <a:rect r="r" b="b" t="t" l="l"/>
            <a:pathLst>
              <a:path h="1510334" w="2604024">
                <a:moveTo>
                  <a:pt x="0" y="1510334"/>
                </a:moveTo>
                <a:lnTo>
                  <a:pt x="2604023" y="1510334"/>
                </a:lnTo>
                <a:lnTo>
                  <a:pt x="2604023" y="0"/>
                </a:lnTo>
                <a:lnTo>
                  <a:pt x="0" y="0"/>
                </a:lnTo>
                <a:lnTo>
                  <a:pt x="0" y="151033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56404">
            <a:off x="429274" y="1225264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7" y="0"/>
                </a:lnTo>
                <a:lnTo>
                  <a:pt x="1246727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01052" y="3816990"/>
            <a:ext cx="4700349" cy="4059886"/>
          </a:xfrm>
          <a:custGeom>
            <a:avLst/>
            <a:gdLst/>
            <a:ahLst/>
            <a:cxnLst/>
            <a:rect r="r" b="b" t="t" l="l"/>
            <a:pathLst>
              <a:path h="4059886" w="4700349">
                <a:moveTo>
                  <a:pt x="0" y="0"/>
                </a:moveTo>
                <a:lnTo>
                  <a:pt x="4700350" y="0"/>
                </a:lnTo>
                <a:lnTo>
                  <a:pt x="4700350" y="4059886"/>
                </a:lnTo>
                <a:lnTo>
                  <a:pt x="0" y="4059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040180" y="3816990"/>
            <a:ext cx="4749301" cy="4059886"/>
          </a:xfrm>
          <a:custGeom>
            <a:avLst/>
            <a:gdLst/>
            <a:ahLst/>
            <a:cxnLst/>
            <a:rect r="r" b="b" t="t" l="l"/>
            <a:pathLst>
              <a:path h="4059886" w="4749301">
                <a:moveTo>
                  <a:pt x="0" y="0"/>
                </a:moveTo>
                <a:lnTo>
                  <a:pt x="4749300" y="0"/>
                </a:lnTo>
                <a:lnTo>
                  <a:pt x="4749300" y="4059886"/>
                </a:lnTo>
                <a:lnTo>
                  <a:pt x="0" y="4059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637993" y="1616023"/>
            <a:ext cx="4621307" cy="7443981"/>
          </a:xfrm>
          <a:custGeom>
            <a:avLst/>
            <a:gdLst/>
            <a:ahLst/>
            <a:cxnLst/>
            <a:rect r="r" b="b" t="t" l="l"/>
            <a:pathLst>
              <a:path h="7443981" w="4621307">
                <a:moveTo>
                  <a:pt x="0" y="0"/>
                </a:moveTo>
                <a:lnTo>
                  <a:pt x="4621307" y="0"/>
                </a:lnTo>
                <a:lnTo>
                  <a:pt x="4621307" y="7443980"/>
                </a:lnTo>
                <a:lnTo>
                  <a:pt x="0" y="7443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11554">
            <a:off x="1977612" y="8180083"/>
            <a:ext cx="8356477" cy="1210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18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박지은(학생 작품) 위험에 처한 아이들 보호해 주는 단체 로고 디자인(종이에 색연필/30x50cm)</a:t>
            </a:r>
          </a:p>
          <a:p>
            <a:pPr algn="l">
              <a:lnSpc>
                <a:spcPts val="3277"/>
              </a:lnSpc>
            </a:pPr>
            <a:r>
              <a:rPr lang="en-US" sz="18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고예진(학생 작품) 우리말 한글 보존 기구 로고 디자인(종이에 사인펜, 색연필/30x35cm)</a:t>
            </a:r>
          </a:p>
          <a:p>
            <a:pPr algn="l">
              <a:lnSpc>
                <a:spcPts val="3277"/>
              </a:lnSpc>
            </a:pPr>
            <a:r>
              <a:rPr lang="en-US" sz="18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신지민(학생 작품) 고래의 날 홍보물 디자인(디자인 제작 플랫폼/1350x1080px)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35439" y="8184562"/>
            <a:ext cx="307739" cy="344718"/>
          </a:xfrm>
          <a:custGeom>
            <a:avLst/>
            <a:gdLst/>
            <a:ahLst/>
            <a:cxnLst/>
            <a:rect r="r" b="b" t="t" l="l"/>
            <a:pathLst>
              <a:path h="344718" w="307739">
                <a:moveTo>
                  <a:pt x="0" y="0"/>
                </a:moveTo>
                <a:lnTo>
                  <a:pt x="307739" y="0"/>
                </a:lnTo>
                <a:lnTo>
                  <a:pt x="307739" y="344718"/>
                </a:lnTo>
                <a:lnTo>
                  <a:pt x="0" y="3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22097" y="8635691"/>
            <a:ext cx="321081" cy="346944"/>
          </a:xfrm>
          <a:custGeom>
            <a:avLst/>
            <a:gdLst/>
            <a:ahLst/>
            <a:cxnLst/>
            <a:rect r="r" b="b" t="t" l="l"/>
            <a:pathLst>
              <a:path h="346944" w="321081">
                <a:moveTo>
                  <a:pt x="0" y="0"/>
                </a:moveTo>
                <a:lnTo>
                  <a:pt x="321081" y="0"/>
                </a:lnTo>
                <a:lnTo>
                  <a:pt x="321081" y="346944"/>
                </a:lnTo>
                <a:lnTo>
                  <a:pt x="0" y="346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12572" y="9060003"/>
            <a:ext cx="321081" cy="340260"/>
          </a:xfrm>
          <a:custGeom>
            <a:avLst/>
            <a:gdLst/>
            <a:ahLst/>
            <a:cxnLst/>
            <a:rect r="r" b="b" t="t" l="l"/>
            <a:pathLst>
              <a:path h="340260" w="321081">
                <a:moveTo>
                  <a:pt x="0" y="0"/>
                </a:moveTo>
                <a:lnTo>
                  <a:pt x="321081" y="0"/>
                </a:lnTo>
                <a:lnTo>
                  <a:pt x="321081" y="340260"/>
                </a:lnTo>
                <a:lnTo>
                  <a:pt x="0" y="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821732" y="3990463"/>
            <a:ext cx="307739" cy="344718"/>
          </a:xfrm>
          <a:custGeom>
            <a:avLst/>
            <a:gdLst/>
            <a:ahLst/>
            <a:cxnLst/>
            <a:rect r="r" b="b" t="t" l="l"/>
            <a:pathLst>
              <a:path h="344718" w="307739">
                <a:moveTo>
                  <a:pt x="0" y="0"/>
                </a:moveTo>
                <a:lnTo>
                  <a:pt x="307739" y="0"/>
                </a:lnTo>
                <a:lnTo>
                  <a:pt x="307739" y="344718"/>
                </a:lnTo>
                <a:lnTo>
                  <a:pt x="0" y="3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223191" y="3988236"/>
            <a:ext cx="321081" cy="346944"/>
          </a:xfrm>
          <a:custGeom>
            <a:avLst/>
            <a:gdLst/>
            <a:ahLst/>
            <a:cxnLst/>
            <a:rect r="r" b="b" t="t" l="l"/>
            <a:pathLst>
              <a:path h="346944" w="321081">
                <a:moveTo>
                  <a:pt x="0" y="0"/>
                </a:moveTo>
                <a:lnTo>
                  <a:pt x="321082" y="0"/>
                </a:lnTo>
                <a:lnTo>
                  <a:pt x="321082" y="346945"/>
                </a:lnTo>
                <a:lnTo>
                  <a:pt x="0" y="346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821527" y="1806331"/>
            <a:ext cx="321081" cy="340260"/>
          </a:xfrm>
          <a:custGeom>
            <a:avLst/>
            <a:gdLst/>
            <a:ahLst/>
            <a:cxnLst/>
            <a:rect r="r" b="b" t="t" l="l"/>
            <a:pathLst>
              <a:path h="340260" w="321081">
                <a:moveTo>
                  <a:pt x="0" y="0"/>
                </a:moveTo>
                <a:lnTo>
                  <a:pt x="321081" y="0"/>
                </a:lnTo>
                <a:lnTo>
                  <a:pt x="321081" y="340259"/>
                </a:lnTo>
                <a:lnTo>
                  <a:pt x="0" y="340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735606" y="2250428"/>
            <a:ext cx="9673710" cy="713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sz="3900" spc="-62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지역과 문화를 반영한 시각 문화에는 어떤 것들이 있을까?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35606" y="955021"/>
            <a:ext cx="9480355" cy="131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시각 문화의 고유성과 정체성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72434" y="1372076"/>
            <a:ext cx="912531" cy="1032280"/>
          </a:xfrm>
          <a:custGeom>
            <a:avLst/>
            <a:gdLst/>
            <a:ahLst/>
            <a:cxnLst/>
            <a:rect r="r" b="b" t="t" l="l"/>
            <a:pathLst>
              <a:path h="1032280" w="912531">
                <a:moveTo>
                  <a:pt x="0" y="0"/>
                </a:moveTo>
                <a:lnTo>
                  <a:pt x="912532" y="0"/>
                </a:lnTo>
                <a:lnTo>
                  <a:pt x="912532" y="1032280"/>
                </a:lnTo>
                <a:lnTo>
                  <a:pt x="0" y="1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93187" b="-1147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76183">
            <a:off x="11280746" y="1940029"/>
            <a:ext cx="601523" cy="722353"/>
          </a:xfrm>
          <a:custGeom>
            <a:avLst/>
            <a:gdLst/>
            <a:ahLst/>
            <a:cxnLst/>
            <a:rect r="r" b="b" t="t" l="l"/>
            <a:pathLst>
              <a:path h="722353" w="601523">
                <a:moveTo>
                  <a:pt x="0" y="0"/>
                </a:moveTo>
                <a:lnTo>
                  <a:pt x="601523" y="0"/>
                </a:lnTo>
                <a:lnTo>
                  <a:pt x="601523" y="722354"/>
                </a:lnTo>
                <a:lnTo>
                  <a:pt x="0" y="7223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22794" y="3221009"/>
            <a:ext cx="4505052" cy="4304155"/>
            <a:chOff x="0" y="0"/>
            <a:chExt cx="6006736" cy="5738873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9"/>
            <a:srcRect l="360" t="0" r="360" b="0"/>
            <a:stretch>
              <a:fillRect/>
            </a:stretch>
          </p:blipFill>
          <p:spPr>
            <a:xfrm flipH="false" flipV="false">
              <a:off x="0" y="0"/>
              <a:ext cx="6006736" cy="5738873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0">
            <a:off x="7124976" y="3212086"/>
            <a:ext cx="6180003" cy="5518342"/>
            <a:chOff x="0" y="0"/>
            <a:chExt cx="8240004" cy="7357789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0"/>
            <a:srcRect l="1687" t="2670" r="0" b="1205"/>
            <a:stretch>
              <a:fillRect/>
            </a:stretch>
          </p:blipFill>
          <p:spPr>
            <a:xfrm flipH="false" flipV="false">
              <a:off x="0" y="0"/>
              <a:ext cx="8240004" cy="7357789"/>
            </a:xfrm>
            <a:prstGeom prst="rect">
              <a:avLst/>
            </a:prstGeom>
          </p:spPr>
        </p:pic>
      </p:grpSp>
      <p:sp>
        <p:nvSpPr>
          <p:cNvPr name="Freeform 19" id="19"/>
          <p:cNvSpPr/>
          <p:nvPr/>
        </p:nvSpPr>
        <p:spPr>
          <a:xfrm flipH="false" flipV="false" rot="5400000">
            <a:off x="749958" y="8657118"/>
            <a:ext cx="313670" cy="460290"/>
          </a:xfrm>
          <a:custGeom>
            <a:avLst/>
            <a:gdLst/>
            <a:ahLst/>
            <a:cxnLst/>
            <a:rect r="r" b="b" t="t" l="l"/>
            <a:pathLst>
              <a:path h="460290" w="313670">
                <a:moveTo>
                  <a:pt x="0" y="0"/>
                </a:moveTo>
                <a:lnTo>
                  <a:pt x="313670" y="0"/>
                </a:lnTo>
                <a:lnTo>
                  <a:pt x="313670" y="460289"/>
                </a:lnTo>
                <a:lnTo>
                  <a:pt x="0" y="460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400000">
            <a:off x="13625971" y="5374557"/>
            <a:ext cx="313670" cy="460290"/>
          </a:xfrm>
          <a:custGeom>
            <a:avLst/>
            <a:gdLst/>
            <a:ahLst/>
            <a:cxnLst/>
            <a:rect r="r" b="b" t="t" l="l"/>
            <a:pathLst>
              <a:path h="460290" w="313670">
                <a:moveTo>
                  <a:pt x="0" y="0"/>
                </a:moveTo>
                <a:lnTo>
                  <a:pt x="313670" y="0"/>
                </a:lnTo>
                <a:lnTo>
                  <a:pt x="313670" y="460290"/>
                </a:lnTo>
                <a:lnTo>
                  <a:pt x="0" y="4602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560912" y="4844823"/>
            <a:ext cx="304580" cy="346830"/>
          </a:xfrm>
          <a:custGeom>
            <a:avLst/>
            <a:gdLst/>
            <a:ahLst/>
            <a:cxnLst/>
            <a:rect r="r" b="b" t="t" l="l"/>
            <a:pathLst>
              <a:path h="346830" w="304580">
                <a:moveTo>
                  <a:pt x="0" y="0"/>
                </a:moveTo>
                <a:lnTo>
                  <a:pt x="304579" y="0"/>
                </a:lnTo>
                <a:lnTo>
                  <a:pt x="304579" y="346830"/>
                </a:lnTo>
                <a:lnTo>
                  <a:pt x="0" y="3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567583" y="3203349"/>
            <a:ext cx="307739" cy="344718"/>
          </a:xfrm>
          <a:custGeom>
            <a:avLst/>
            <a:gdLst/>
            <a:ahLst/>
            <a:cxnLst/>
            <a:rect r="r" b="b" t="t" l="l"/>
            <a:pathLst>
              <a:path h="344718" w="307739">
                <a:moveTo>
                  <a:pt x="0" y="0"/>
                </a:moveTo>
                <a:lnTo>
                  <a:pt x="307739" y="0"/>
                </a:lnTo>
                <a:lnTo>
                  <a:pt x="307739" y="344718"/>
                </a:lnTo>
                <a:lnTo>
                  <a:pt x="0" y="3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60912" y="3748092"/>
            <a:ext cx="321081" cy="346944"/>
          </a:xfrm>
          <a:custGeom>
            <a:avLst/>
            <a:gdLst/>
            <a:ahLst/>
            <a:cxnLst/>
            <a:rect r="r" b="b" t="t" l="l"/>
            <a:pathLst>
              <a:path h="346944" w="321081">
                <a:moveTo>
                  <a:pt x="0" y="0"/>
                </a:moveTo>
                <a:lnTo>
                  <a:pt x="321081" y="0"/>
                </a:lnTo>
                <a:lnTo>
                  <a:pt x="321081" y="346945"/>
                </a:lnTo>
                <a:lnTo>
                  <a:pt x="0" y="3469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552661" y="4302261"/>
            <a:ext cx="321081" cy="340260"/>
          </a:xfrm>
          <a:custGeom>
            <a:avLst/>
            <a:gdLst/>
            <a:ahLst/>
            <a:cxnLst/>
            <a:rect r="r" b="b" t="t" l="l"/>
            <a:pathLst>
              <a:path h="340260" w="321081">
                <a:moveTo>
                  <a:pt x="0" y="0"/>
                </a:moveTo>
                <a:lnTo>
                  <a:pt x="321081" y="0"/>
                </a:lnTo>
                <a:lnTo>
                  <a:pt x="321081" y="340259"/>
                </a:lnTo>
                <a:lnTo>
                  <a:pt x="0" y="3402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11554">
            <a:off x="1326416" y="7730170"/>
            <a:ext cx="6136133" cy="68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0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대한민국 여권(pc 소재/12.5x8.8cm/2020년)</a:t>
            </a:r>
          </a:p>
          <a:p>
            <a:pPr algn="l">
              <a:lnSpc>
                <a:spcPts val="2740"/>
              </a:lnSpc>
            </a:pPr>
            <a:r>
              <a:rPr lang="en-US" sz="20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오스트레일리아 여권(pc 소재/12.5x8.8cm/2005년)</a:t>
            </a:r>
          </a:p>
        </p:txBody>
      </p:sp>
      <p:sp>
        <p:nvSpPr>
          <p:cNvPr name="TextBox 26" id="26"/>
          <p:cNvSpPr txBox="true"/>
          <p:nvPr/>
        </p:nvSpPr>
        <p:spPr>
          <a:xfrm rot="11554">
            <a:off x="14062375" y="3055584"/>
            <a:ext cx="3588348" cy="2087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1"/>
              </a:lnSpc>
            </a:pPr>
            <a:r>
              <a:rPr lang="en-US" sz="209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대한민국 한옥의 전통 솟을대문</a:t>
            </a:r>
          </a:p>
          <a:p>
            <a:pPr algn="l">
              <a:lnSpc>
                <a:spcPts val="4221"/>
              </a:lnSpc>
            </a:pPr>
            <a:r>
              <a:rPr lang="en-US" sz="209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태국 사원 문</a:t>
            </a:r>
          </a:p>
          <a:p>
            <a:pPr algn="l">
              <a:lnSpc>
                <a:spcPts val="4221"/>
              </a:lnSpc>
            </a:pPr>
            <a:r>
              <a:rPr lang="en-US" sz="209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중국 전통 문양의 문</a:t>
            </a:r>
          </a:p>
          <a:p>
            <a:pPr algn="l">
              <a:lnSpc>
                <a:spcPts val="4221"/>
              </a:lnSpc>
            </a:pPr>
            <a:r>
              <a:rPr lang="en-US" sz="209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유럽 전통 형식의 문</a:t>
            </a:r>
          </a:p>
        </p:txBody>
      </p:sp>
      <p:sp>
        <p:nvSpPr>
          <p:cNvPr name="TextBox 27" id="27"/>
          <p:cNvSpPr txBox="true"/>
          <p:nvPr/>
        </p:nvSpPr>
        <p:spPr>
          <a:xfrm rot="11554">
            <a:off x="1278884" y="8711104"/>
            <a:ext cx="5505948" cy="630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전통 문화유산의 아름다움을 강조하는 우리나라의 여권과 </a:t>
            </a:r>
          </a:p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자국의 </a:t>
            </a: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자연환경을 보여 주는 오스트레일리아의 여권 디자인이다.</a:t>
            </a:r>
          </a:p>
        </p:txBody>
      </p:sp>
      <p:sp>
        <p:nvSpPr>
          <p:cNvPr name="TextBox 28" id="28"/>
          <p:cNvSpPr txBox="true"/>
          <p:nvPr/>
        </p:nvSpPr>
        <p:spPr>
          <a:xfrm rot="11554">
            <a:off x="14153845" y="5425211"/>
            <a:ext cx="3524265" cy="1259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각 나라의 역사와 문화를 담은 문은 </a:t>
            </a:r>
          </a:p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생활 양식과 풍습, 사고방식과 </a:t>
            </a:r>
          </a:p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문화가 드러나 그 나라만의 특색을 담은</a:t>
            </a:r>
          </a:p>
          <a:p>
            <a:pPr algn="l">
              <a:lnSpc>
                <a:spcPts val="2478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시각 문화를 발견할 수 있다.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7155847" y="3221009"/>
            <a:ext cx="307739" cy="344718"/>
          </a:xfrm>
          <a:custGeom>
            <a:avLst/>
            <a:gdLst/>
            <a:ahLst/>
            <a:cxnLst/>
            <a:rect r="r" b="b" t="t" l="l"/>
            <a:pathLst>
              <a:path h="344718" w="307739">
                <a:moveTo>
                  <a:pt x="0" y="0"/>
                </a:moveTo>
                <a:lnTo>
                  <a:pt x="307739" y="0"/>
                </a:lnTo>
                <a:lnTo>
                  <a:pt x="307739" y="344718"/>
                </a:lnTo>
                <a:lnTo>
                  <a:pt x="0" y="3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121177" y="3221009"/>
            <a:ext cx="321081" cy="346944"/>
          </a:xfrm>
          <a:custGeom>
            <a:avLst/>
            <a:gdLst/>
            <a:ahLst/>
            <a:cxnLst/>
            <a:rect r="r" b="b" t="t" l="l"/>
            <a:pathLst>
              <a:path h="346944" w="321081">
                <a:moveTo>
                  <a:pt x="0" y="0"/>
                </a:moveTo>
                <a:lnTo>
                  <a:pt x="321081" y="0"/>
                </a:lnTo>
                <a:lnTo>
                  <a:pt x="321081" y="346945"/>
                </a:lnTo>
                <a:lnTo>
                  <a:pt x="0" y="3469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7124976" y="6069219"/>
            <a:ext cx="321081" cy="340260"/>
          </a:xfrm>
          <a:custGeom>
            <a:avLst/>
            <a:gdLst/>
            <a:ahLst/>
            <a:cxnLst/>
            <a:rect r="r" b="b" t="t" l="l"/>
            <a:pathLst>
              <a:path h="340260" w="321081">
                <a:moveTo>
                  <a:pt x="0" y="0"/>
                </a:moveTo>
                <a:lnTo>
                  <a:pt x="321082" y="0"/>
                </a:lnTo>
                <a:lnTo>
                  <a:pt x="321082" y="340260"/>
                </a:lnTo>
                <a:lnTo>
                  <a:pt x="0" y="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121177" y="6069219"/>
            <a:ext cx="304580" cy="346830"/>
          </a:xfrm>
          <a:custGeom>
            <a:avLst/>
            <a:gdLst/>
            <a:ahLst/>
            <a:cxnLst/>
            <a:rect r="r" b="b" t="t" l="l"/>
            <a:pathLst>
              <a:path h="346830" w="304580">
                <a:moveTo>
                  <a:pt x="0" y="0"/>
                </a:moveTo>
                <a:lnTo>
                  <a:pt x="304579" y="0"/>
                </a:lnTo>
                <a:lnTo>
                  <a:pt x="304579" y="346830"/>
                </a:lnTo>
                <a:lnTo>
                  <a:pt x="0" y="3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135315" y="4006060"/>
            <a:ext cx="5063356" cy="2485648"/>
          </a:xfrm>
          <a:custGeom>
            <a:avLst/>
            <a:gdLst/>
            <a:ahLst/>
            <a:cxnLst/>
            <a:rect r="r" b="b" t="t" l="l"/>
            <a:pathLst>
              <a:path h="2485648" w="5063356">
                <a:moveTo>
                  <a:pt x="0" y="0"/>
                </a:moveTo>
                <a:lnTo>
                  <a:pt x="5063356" y="0"/>
                </a:lnTo>
                <a:lnTo>
                  <a:pt x="5063356" y="2485647"/>
                </a:lnTo>
                <a:lnTo>
                  <a:pt x="0" y="2485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643846" y="4006060"/>
            <a:ext cx="5275268" cy="2589677"/>
          </a:xfrm>
          <a:custGeom>
            <a:avLst/>
            <a:gdLst/>
            <a:ahLst/>
            <a:cxnLst/>
            <a:rect r="r" b="b" t="t" l="l"/>
            <a:pathLst>
              <a:path h="2589677" w="5275268">
                <a:moveTo>
                  <a:pt x="0" y="0"/>
                </a:moveTo>
                <a:lnTo>
                  <a:pt x="5275268" y="0"/>
                </a:lnTo>
                <a:lnTo>
                  <a:pt x="5275268" y="2589677"/>
                </a:lnTo>
                <a:lnTo>
                  <a:pt x="0" y="2589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3367165" y="4675341"/>
            <a:ext cx="4599656" cy="119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7"/>
              </a:lnSpc>
            </a:pPr>
            <a:r>
              <a:rPr lang="en-US" sz="4337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지역과 문화를 반영하는 시각 문화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28674" y="4678090"/>
            <a:ext cx="4705612" cy="1293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2"/>
              </a:lnSpc>
            </a:pPr>
            <a:r>
              <a:rPr lang="en-US" sz="470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역사와 문화를 반영한 시각 문화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13408" y="7949917"/>
            <a:ext cx="13533556" cy="578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spc="-51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다양한 지역 문화가 반영된 시각 문화를 탐색해 보고, 문화적 정체성과 미적 가치를 발견해 볼까?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27756" y="1298213"/>
            <a:ext cx="1019117" cy="1058413"/>
          </a:xfrm>
          <a:custGeom>
            <a:avLst/>
            <a:gdLst/>
            <a:ahLst/>
            <a:cxnLst/>
            <a:rect r="r" b="b" t="t" l="l"/>
            <a:pathLst>
              <a:path h="1058413" w="1019117">
                <a:moveTo>
                  <a:pt x="0" y="0"/>
                </a:moveTo>
                <a:lnTo>
                  <a:pt x="1019117" y="0"/>
                </a:lnTo>
                <a:lnTo>
                  <a:pt x="1019117" y="1058414"/>
                </a:lnTo>
                <a:lnTo>
                  <a:pt x="0" y="1058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975448" y="1044720"/>
            <a:ext cx="9480355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시각 문화의 고유성과 정체성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76648" y="1420460"/>
            <a:ext cx="1141584" cy="813921"/>
          </a:xfrm>
          <a:custGeom>
            <a:avLst/>
            <a:gdLst/>
            <a:ahLst/>
            <a:cxnLst/>
            <a:rect r="r" b="b" t="t" l="l"/>
            <a:pathLst>
              <a:path h="813921" w="1141584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27781">
            <a:off x="2346280" y="2281415"/>
            <a:ext cx="1877922" cy="245837"/>
          </a:xfrm>
          <a:custGeom>
            <a:avLst/>
            <a:gdLst/>
            <a:ahLst/>
            <a:cxnLst/>
            <a:rect r="r" b="b" t="t" l="l"/>
            <a:pathLst>
              <a:path h="245837" w="1877922">
                <a:moveTo>
                  <a:pt x="0" y="0"/>
                </a:moveTo>
                <a:lnTo>
                  <a:pt x="1877922" y="0"/>
                </a:lnTo>
                <a:lnTo>
                  <a:pt x="1877922" y="245837"/>
                </a:lnTo>
                <a:lnTo>
                  <a:pt x="0" y="245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6896" y="3777796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416896" y="5436491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1958085" y="3742037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49644" y="3789453"/>
            <a:ext cx="9486505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우리나라를 홍보하는 다양한 시각물 조사 자료, 그래픽 프로그램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86660" y="5444292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49644" y="5540368"/>
            <a:ext cx="12758565" cy="2581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우리나라를 홍보하는 공식 사이트인 KOREA.com의 로고를 제시하고, 우리나라를 </a:t>
            </a: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    상징하는 시각 문화로 로고를 디자인할 것임을 제시한다.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‘우리나라’ 하면 떠오르는 것을 마인드맵 등을 활용하여 자유롭게 생각을 펼쳐 본다. 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➂ 서로의 작품을 감상하며 우리나라를 상징하는 다양한 시각 이미지를 공유하고 이해한다.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38843" y="1343288"/>
            <a:ext cx="1280072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85699" y="1638670"/>
            <a:ext cx="8986370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우리나라를 홍보할 수 있는 시그니처 디자인하기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383600" y="2314774"/>
            <a:ext cx="9520800" cy="4959540"/>
          </a:xfrm>
          <a:custGeom>
            <a:avLst/>
            <a:gdLst/>
            <a:ahLst/>
            <a:cxnLst/>
            <a:rect r="r" b="b" t="t" l="l"/>
            <a:pathLst>
              <a:path h="4959540" w="9520800">
                <a:moveTo>
                  <a:pt x="0" y="0"/>
                </a:moveTo>
                <a:lnTo>
                  <a:pt x="9520800" y="0"/>
                </a:lnTo>
                <a:lnTo>
                  <a:pt x="9520800" y="4959541"/>
                </a:lnTo>
                <a:lnTo>
                  <a:pt x="0" y="4959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65456">
            <a:off x="12882114" y="7511306"/>
            <a:ext cx="263234" cy="856679"/>
          </a:xfrm>
          <a:custGeom>
            <a:avLst/>
            <a:gdLst/>
            <a:ahLst/>
            <a:cxnLst/>
            <a:rect r="r" b="b" t="t" l="l"/>
            <a:pathLst>
              <a:path h="856679" w="263234">
                <a:moveTo>
                  <a:pt x="0" y="0"/>
                </a:moveTo>
                <a:lnTo>
                  <a:pt x="263234" y="0"/>
                </a:lnTo>
                <a:lnTo>
                  <a:pt x="263234" y="856679"/>
                </a:lnTo>
                <a:lnTo>
                  <a:pt x="0" y="856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975180" y="7901545"/>
            <a:ext cx="8986370" cy="526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  <a:r>
              <a:rPr lang="en-US" sz="32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마인드맵으로 ‘우리나라’ 하면  떠오르는 것을 찾아보자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35439" y="1839624"/>
            <a:ext cx="2047875" cy="97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  <a:spcBef>
                <a:spcPct val="0"/>
              </a:spcBef>
            </a:pPr>
            <a:r>
              <a:rPr lang="en-US" sz="6971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1375203" y="1523136"/>
            <a:ext cx="2604024" cy="1510334"/>
          </a:xfrm>
          <a:custGeom>
            <a:avLst/>
            <a:gdLst/>
            <a:ahLst/>
            <a:cxnLst/>
            <a:rect r="r" b="b" t="t" l="l"/>
            <a:pathLst>
              <a:path h="1510334" w="2604024">
                <a:moveTo>
                  <a:pt x="0" y="1510334"/>
                </a:moveTo>
                <a:lnTo>
                  <a:pt x="2604023" y="1510334"/>
                </a:lnTo>
                <a:lnTo>
                  <a:pt x="2604023" y="0"/>
                </a:lnTo>
                <a:lnTo>
                  <a:pt x="0" y="0"/>
                </a:lnTo>
                <a:lnTo>
                  <a:pt x="0" y="151033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56404">
            <a:off x="429274" y="1225264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7" y="0"/>
                </a:lnTo>
                <a:lnTo>
                  <a:pt x="1246727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31417" y="4137415"/>
            <a:ext cx="7255356" cy="4979812"/>
          </a:xfrm>
          <a:custGeom>
            <a:avLst/>
            <a:gdLst/>
            <a:ahLst/>
            <a:cxnLst/>
            <a:rect r="r" b="b" t="t" l="l"/>
            <a:pathLst>
              <a:path h="4979812" w="7255356">
                <a:moveTo>
                  <a:pt x="0" y="0"/>
                </a:moveTo>
                <a:lnTo>
                  <a:pt x="7255356" y="0"/>
                </a:lnTo>
                <a:lnTo>
                  <a:pt x="7255356" y="4979812"/>
                </a:lnTo>
                <a:lnTo>
                  <a:pt x="0" y="49798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458604" y="2906561"/>
            <a:ext cx="4081604" cy="2555020"/>
          </a:xfrm>
          <a:custGeom>
            <a:avLst/>
            <a:gdLst/>
            <a:ahLst/>
            <a:cxnLst/>
            <a:rect r="r" b="b" t="t" l="l"/>
            <a:pathLst>
              <a:path h="2555020" w="4081604">
                <a:moveTo>
                  <a:pt x="0" y="0"/>
                </a:moveTo>
                <a:lnTo>
                  <a:pt x="4081604" y="0"/>
                </a:lnTo>
                <a:lnTo>
                  <a:pt x="4081604" y="2555019"/>
                </a:lnTo>
                <a:lnTo>
                  <a:pt x="0" y="2555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987156" y="1934826"/>
            <a:ext cx="5395448" cy="4316358"/>
          </a:xfrm>
          <a:custGeom>
            <a:avLst/>
            <a:gdLst/>
            <a:ahLst/>
            <a:cxnLst/>
            <a:rect r="r" b="b" t="t" l="l"/>
            <a:pathLst>
              <a:path h="4316358" w="5395448">
                <a:moveTo>
                  <a:pt x="0" y="0"/>
                </a:moveTo>
                <a:lnTo>
                  <a:pt x="5395448" y="0"/>
                </a:lnTo>
                <a:lnTo>
                  <a:pt x="5395448" y="4316358"/>
                </a:lnTo>
                <a:lnTo>
                  <a:pt x="0" y="4316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11554">
            <a:off x="11970000" y="6408700"/>
            <a:ext cx="5746860" cy="251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6"/>
              </a:lnSpc>
            </a:pPr>
            <a:r>
              <a:rPr lang="en-US" sz="16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이나연(학생 작품) 매듭 장신구의 미(종이에 색연필, 마커/15.9x23.4cm)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041680" y="3671400"/>
            <a:ext cx="3431853" cy="116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286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시그니처 디자인은 </a:t>
            </a:r>
          </a:p>
          <a:p>
            <a:pPr algn="l">
              <a:lnSpc>
                <a:spcPts val="3032"/>
              </a:lnSpc>
              <a:spcBef>
                <a:spcPct val="0"/>
              </a:spcBef>
            </a:pPr>
            <a:r>
              <a:rPr lang="en-US" sz="286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심벌마크와 로코타이프를 결합해 만든 거야.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949538" y="4658641"/>
            <a:ext cx="2007555" cy="951079"/>
            <a:chOff x="0" y="0"/>
            <a:chExt cx="2676741" cy="1268106"/>
          </a:xfrm>
        </p:grpSpPr>
        <p:sp>
          <p:nvSpPr>
            <p:cNvPr name="Freeform 20" id="20"/>
            <p:cNvSpPr/>
            <p:nvPr/>
          </p:nvSpPr>
          <p:spPr>
            <a:xfrm flipH="true" flipV="false" rot="0">
              <a:off x="0" y="0"/>
              <a:ext cx="2676741" cy="1268106"/>
            </a:xfrm>
            <a:custGeom>
              <a:avLst/>
              <a:gdLst/>
              <a:ahLst/>
              <a:cxnLst/>
              <a:rect r="r" b="b" t="t" l="l"/>
              <a:pathLst>
                <a:path h="1268106" w="2676741">
                  <a:moveTo>
                    <a:pt x="2676741" y="0"/>
                  </a:moveTo>
                  <a:lnTo>
                    <a:pt x="0" y="0"/>
                  </a:lnTo>
                  <a:lnTo>
                    <a:pt x="0" y="1268106"/>
                  </a:lnTo>
                  <a:lnTo>
                    <a:pt x="2676741" y="1268106"/>
                  </a:lnTo>
                  <a:lnTo>
                    <a:pt x="2676741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383160">
              <a:off x="291889" y="497085"/>
              <a:ext cx="2089785" cy="4905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69"/>
                </a:lnSpc>
                <a:spcBef>
                  <a:spcPct val="0"/>
                </a:spcBef>
              </a:pPr>
              <a:r>
                <a:rPr lang="en-US" sz="2612">
                  <a:solidFill>
                    <a:srgbClr val="5271FF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심벌마크-&gt;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52638" y="5927595"/>
            <a:ext cx="2007555" cy="951079"/>
            <a:chOff x="0" y="0"/>
            <a:chExt cx="2676741" cy="1268106"/>
          </a:xfrm>
        </p:grpSpPr>
        <p:sp>
          <p:nvSpPr>
            <p:cNvPr name="Freeform 23" id="23"/>
            <p:cNvSpPr/>
            <p:nvPr/>
          </p:nvSpPr>
          <p:spPr>
            <a:xfrm flipH="true" flipV="false" rot="0">
              <a:off x="0" y="0"/>
              <a:ext cx="2676741" cy="1268106"/>
            </a:xfrm>
            <a:custGeom>
              <a:avLst/>
              <a:gdLst/>
              <a:ahLst/>
              <a:cxnLst/>
              <a:rect r="r" b="b" t="t" l="l"/>
              <a:pathLst>
                <a:path h="1268106" w="2676741">
                  <a:moveTo>
                    <a:pt x="2676741" y="0"/>
                  </a:moveTo>
                  <a:lnTo>
                    <a:pt x="0" y="0"/>
                  </a:lnTo>
                  <a:lnTo>
                    <a:pt x="0" y="1268106"/>
                  </a:lnTo>
                  <a:lnTo>
                    <a:pt x="2676741" y="1268106"/>
                  </a:lnTo>
                  <a:lnTo>
                    <a:pt x="2676741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383160">
              <a:off x="147388" y="508975"/>
              <a:ext cx="2221996" cy="4905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69"/>
                </a:lnSpc>
                <a:spcBef>
                  <a:spcPct val="0"/>
                </a:spcBef>
              </a:pPr>
              <a:r>
                <a:rPr lang="en-US" sz="2612">
                  <a:solidFill>
                    <a:srgbClr val="5271FF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로고타이프-&gt;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11554">
            <a:off x="8831773" y="8857065"/>
            <a:ext cx="6592628" cy="251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6"/>
              </a:lnSpc>
            </a:pPr>
            <a:r>
              <a:rPr lang="en-US" sz="16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이온유(학생 작품) 우리 것을 알리는 시그니처 디자인(디지털 드로잉 앱/794x1123px)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55534" y="1145076"/>
            <a:ext cx="8467352" cy="131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spc="-410">
                <a:solidFill>
                  <a:srgbClr val="FFE99C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오늘의 학습 안내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1010064">
            <a:off x="4764569" y="962014"/>
            <a:ext cx="803110" cy="524211"/>
          </a:xfrm>
          <a:custGeom>
            <a:avLst/>
            <a:gdLst/>
            <a:ahLst/>
            <a:cxnLst/>
            <a:rect r="r" b="b" t="t" l="l"/>
            <a:pathLst>
              <a:path h="524211" w="803110">
                <a:moveTo>
                  <a:pt x="0" y="0"/>
                </a:moveTo>
                <a:lnTo>
                  <a:pt x="803110" y="0"/>
                </a:lnTo>
                <a:lnTo>
                  <a:pt x="803110" y="524211"/>
                </a:lnTo>
                <a:lnTo>
                  <a:pt x="0" y="52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187392" y="2281199"/>
            <a:ext cx="4203635" cy="175788"/>
          </a:xfrm>
          <a:custGeom>
            <a:avLst/>
            <a:gdLst/>
            <a:ahLst/>
            <a:cxnLst/>
            <a:rect r="r" b="b" t="t" l="l"/>
            <a:pathLst>
              <a:path h="175788" w="4203635">
                <a:moveTo>
                  <a:pt x="0" y="0"/>
                </a:moveTo>
                <a:lnTo>
                  <a:pt x="4203635" y="0"/>
                </a:lnTo>
                <a:lnTo>
                  <a:pt x="4203635" y="175788"/>
                </a:lnTo>
                <a:lnTo>
                  <a:pt x="0" y="175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93337" y="3438249"/>
            <a:ext cx="2911021" cy="1048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84"/>
              </a:lnSpc>
            </a:pPr>
            <a:r>
              <a:rPr lang="en-US" sz="3374">
                <a:solidFill>
                  <a:srgbClr val="FEE4ED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하나, 이미지로</a:t>
            </a:r>
          </a:p>
          <a:p>
            <a:pPr algn="l">
              <a:lnSpc>
                <a:spcPts val="4184"/>
              </a:lnSpc>
            </a:pPr>
            <a:r>
              <a:rPr lang="en-US" sz="3374">
                <a:solidFill>
                  <a:srgbClr val="FEE4ED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소통하기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3337" y="7202409"/>
            <a:ext cx="2483134" cy="1050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2"/>
              </a:lnSpc>
            </a:pPr>
            <a:r>
              <a:rPr lang="en-US" sz="338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둘, 이미지가 </a:t>
            </a:r>
          </a:p>
          <a:p>
            <a:pPr algn="l">
              <a:lnSpc>
                <a:spcPts val="4192"/>
              </a:lnSpc>
            </a:pPr>
            <a:r>
              <a:rPr lang="en-US" sz="338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전하는 가치관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22129" y="3365991"/>
            <a:ext cx="2397430" cy="99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3222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셋, 시각 문화의 </a:t>
            </a:r>
          </a:p>
          <a:p>
            <a:pPr algn="l">
              <a:lnSpc>
                <a:spcPts val="3996"/>
              </a:lnSpc>
            </a:pPr>
            <a:r>
              <a:rPr lang="en-US" sz="3222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고유성과 정체성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226873" y="7399849"/>
            <a:ext cx="3333786" cy="937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3009">
                <a:solidFill>
                  <a:srgbClr val="C9C0E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넷, 동시대 문화와 </a:t>
            </a:r>
          </a:p>
          <a:p>
            <a:pPr algn="l">
              <a:lnSpc>
                <a:spcPts val="3732"/>
              </a:lnSpc>
            </a:pPr>
            <a:r>
              <a:rPr lang="en-US" sz="3009">
                <a:solidFill>
                  <a:srgbClr val="C9C0E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융합하는 </a:t>
            </a:r>
            <a:r>
              <a:rPr lang="en-US" sz="3009">
                <a:solidFill>
                  <a:srgbClr val="C9C0E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전통 시각 문화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1419363">
            <a:off x="4257124" y="3109065"/>
            <a:ext cx="2763589" cy="2755543"/>
          </a:xfrm>
          <a:custGeom>
            <a:avLst/>
            <a:gdLst/>
            <a:ahLst/>
            <a:cxnLst/>
            <a:rect r="r" b="b" t="t" l="l"/>
            <a:pathLst>
              <a:path h="2755543" w="2763589">
                <a:moveTo>
                  <a:pt x="0" y="0"/>
                </a:moveTo>
                <a:lnTo>
                  <a:pt x="2763588" y="0"/>
                </a:lnTo>
                <a:lnTo>
                  <a:pt x="2763588" y="2755543"/>
                </a:lnTo>
                <a:lnTo>
                  <a:pt x="0" y="27555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821272">
            <a:off x="4472467" y="3859037"/>
            <a:ext cx="2323949" cy="132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7"/>
              </a:lnSpc>
            </a:pPr>
            <a:r>
              <a:rPr lang="en-US" sz="2631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  <a:p>
            <a:pPr algn="ctr">
              <a:lnSpc>
                <a:spcPts val="2351"/>
              </a:lnSpc>
            </a:pPr>
            <a:r>
              <a:rPr lang="en-US" sz="1795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‘</a:t>
            </a:r>
            <a:r>
              <a:rPr lang="en-US" sz="1795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안전한 우리 동네</a:t>
            </a:r>
          </a:p>
          <a:p>
            <a:pPr algn="ctr">
              <a:lnSpc>
                <a:spcPts val="2351"/>
              </a:lnSpc>
            </a:pPr>
            <a:r>
              <a:rPr lang="en-US" sz="1795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만들기’</a:t>
            </a:r>
          </a:p>
          <a:p>
            <a:pPr algn="ctr">
              <a:lnSpc>
                <a:spcPts val="2351"/>
              </a:lnSpc>
            </a:pPr>
            <a:r>
              <a:rPr lang="en-US" sz="1795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디자인하기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308724" y="3368514"/>
            <a:ext cx="2934796" cy="2927284"/>
            <a:chOff x="0" y="0"/>
            <a:chExt cx="3913061" cy="3903045"/>
          </a:xfrm>
        </p:grpSpPr>
        <p:sp>
          <p:nvSpPr>
            <p:cNvPr name="Freeform 17" id="17"/>
            <p:cNvSpPr/>
            <p:nvPr/>
          </p:nvSpPr>
          <p:spPr>
            <a:xfrm flipH="false" flipV="false" rot="-220858">
              <a:off x="114138" y="114494"/>
              <a:ext cx="3684785" cy="3674058"/>
            </a:xfrm>
            <a:custGeom>
              <a:avLst/>
              <a:gdLst/>
              <a:ahLst/>
              <a:cxnLst/>
              <a:rect r="r" b="b" t="t" l="l"/>
              <a:pathLst>
                <a:path h="3674058" w="3684785">
                  <a:moveTo>
                    <a:pt x="0" y="0"/>
                  </a:moveTo>
                  <a:lnTo>
                    <a:pt x="3684785" y="0"/>
                  </a:lnTo>
                  <a:lnTo>
                    <a:pt x="3684785" y="3674057"/>
                  </a:lnTo>
                  <a:lnTo>
                    <a:pt x="0" y="367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439788">
              <a:off x="613491" y="1251135"/>
              <a:ext cx="2690938" cy="13629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47"/>
                </a:lnSpc>
              </a:pPr>
              <a:r>
                <a:rPr lang="en-US" sz="2631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활동2</a:t>
              </a:r>
            </a:p>
            <a:p>
              <a:pPr algn="ctr">
                <a:lnSpc>
                  <a:spcPts val="2351"/>
                </a:lnSpc>
              </a:pPr>
              <a:r>
                <a:rPr lang="en-US" sz="1795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나를 소개하는 데이터 </a:t>
              </a:r>
            </a:p>
            <a:p>
              <a:pPr algn="ctr">
                <a:lnSpc>
                  <a:spcPts val="2351"/>
                </a:lnSpc>
              </a:pPr>
              <a:r>
                <a:rPr lang="en-US" sz="1795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인포그래픽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-448870">
            <a:off x="3823468" y="6570543"/>
            <a:ext cx="3615236" cy="3609876"/>
            <a:chOff x="0" y="0"/>
            <a:chExt cx="4820315" cy="4813168"/>
          </a:xfrm>
        </p:grpSpPr>
        <p:sp>
          <p:nvSpPr>
            <p:cNvPr name="Freeform 20" id="20"/>
            <p:cNvSpPr/>
            <p:nvPr/>
          </p:nvSpPr>
          <p:spPr>
            <a:xfrm flipH="true" flipV="false" rot="1081710">
              <a:off x="496562" y="498560"/>
              <a:ext cx="3827190" cy="3816048"/>
            </a:xfrm>
            <a:custGeom>
              <a:avLst/>
              <a:gdLst/>
              <a:ahLst/>
              <a:cxnLst/>
              <a:rect r="r" b="b" t="t" l="l"/>
              <a:pathLst>
                <a:path h="3816048" w="3827190">
                  <a:moveTo>
                    <a:pt x="3827190" y="0"/>
                  </a:moveTo>
                  <a:lnTo>
                    <a:pt x="0" y="0"/>
                  </a:lnTo>
                  <a:lnTo>
                    <a:pt x="0" y="3816048"/>
                  </a:lnTo>
                  <a:lnTo>
                    <a:pt x="3827190" y="3816048"/>
                  </a:lnTo>
                  <a:lnTo>
                    <a:pt x="382719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563752">
              <a:off x="1354590" y="1757259"/>
              <a:ext cx="2155865" cy="14141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81"/>
                </a:lnSpc>
              </a:pPr>
              <a:r>
                <a:rPr lang="en-US" sz="2733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활동1</a:t>
              </a:r>
            </a:p>
            <a:p>
              <a:pPr algn="ctr">
                <a:lnSpc>
                  <a:spcPts val="2442"/>
                </a:lnSpc>
              </a:pPr>
              <a:r>
                <a:rPr lang="en-US" sz="1864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사회 문제에 대한 생각을 표현하기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-448870">
            <a:off x="6322277" y="6884482"/>
            <a:ext cx="3017524" cy="3009621"/>
            <a:chOff x="0" y="0"/>
            <a:chExt cx="4023365" cy="4012827"/>
          </a:xfrm>
        </p:grpSpPr>
        <p:sp>
          <p:nvSpPr>
            <p:cNvPr name="Freeform 23" id="23"/>
            <p:cNvSpPr/>
            <p:nvPr/>
          </p:nvSpPr>
          <p:spPr>
            <a:xfrm flipH="true" flipV="false" rot="181622">
              <a:off x="98088" y="98389"/>
              <a:ext cx="3827190" cy="3816048"/>
            </a:xfrm>
            <a:custGeom>
              <a:avLst/>
              <a:gdLst/>
              <a:ahLst/>
              <a:cxnLst/>
              <a:rect r="r" b="b" t="t" l="l"/>
              <a:pathLst>
                <a:path h="3816048" w="3827190">
                  <a:moveTo>
                    <a:pt x="3827190" y="0"/>
                  </a:moveTo>
                  <a:lnTo>
                    <a:pt x="0" y="0"/>
                  </a:lnTo>
                  <a:lnTo>
                    <a:pt x="0" y="3816049"/>
                  </a:lnTo>
                  <a:lnTo>
                    <a:pt x="3827190" y="3816049"/>
                  </a:lnTo>
                  <a:lnTo>
                    <a:pt x="382719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-547730">
              <a:off x="597576" y="1428077"/>
              <a:ext cx="2822170" cy="10042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81"/>
                </a:lnSpc>
              </a:pPr>
              <a:r>
                <a:rPr lang="en-US" sz="2733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활동2</a:t>
              </a:r>
            </a:p>
            <a:p>
              <a:pPr algn="ctr">
                <a:lnSpc>
                  <a:spcPts val="2442"/>
                </a:lnSpc>
              </a:pPr>
              <a:r>
                <a:rPr lang="en-US" sz="1864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공익 단체 로고 만들기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-566672">
            <a:off x="14251720" y="2842405"/>
            <a:ext cx="3134165" cy="3006939"/>
          </a:xfrm>
          <a:custGeom>
            <a:avLst/>
            <a:gdLst/>
            <a:ahLst/>
            <a:cxnLst/>
            <a:rect r="r" b="b" t="t" l="l"/>
            <a:pathLst>
              <a:path h="3006939" w="3134165">
                <a:moveTo>
                  <a:pt x="0" y="0"/>
                </a:moveTo>
                <a:lnTo>
                  <a:pt x="3134165" y="0"/>
                </a:lnTo>
                <a:lnTo>
                  <a:pt x="3134165" y="3006939"/>
                </a:lnTo>
                <a:lnTo>
                  <a:pt x="0" y="30069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63" r="0" b="-1963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195938">
            <a:off x="14770995" y="3860178"/>
            <a:ext cx="2097244" cy="96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490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  <a:p>
            <a:pPr algn="ctr">
              <a:lnSpc>
                <a:spcPts val="2224"/>
              </a:lnSpc>
            </a:pPr>
            <a:r>
              <a:rPr lang="en-US" sz="1698">
                <a:solidFill>
                  <a:srgbClr val="00000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우리나라를 홍보할 수 있는 시그니처 디자인하기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4275341" y="6512819"/>
            <a:ext cx="3585098" cy="3480474"/>
            <a:chOff x="0" y="0"/>
            <a:chExt cx="4780131" cy="4640632"/>
          </a:xfrm>
        </p:grpSpPr>
        <p:sp>
          <p:nvSpPr>
            <p:cNvPr name="Freeform 28" id="28"/>
            <p:cNvSpPr/>
            <p:nvPr/>
          </p:nvSpPr>
          <p:spPr>
            <a:xfrm flipH="false" flipV="false" rot="-566672">
              <a:off x="300622" y="315690"/>
              <a:ext cx="4178886" cy="4009252"/>
            </a:xfrm>
            <a:custGeom>
              <a:avLst/>
              <a:gdLst/>
              <a:ahLst/>
              <a:cxnLst/>
              <a:rect r="r" b="b" t="t" l="l"/>
              <a:pathLst>
                <a:path h="4009252" w="4178886">
                  <a:moveTo>
                    <a:pt x="0" y="0"/>
                  </a:moveTo>
                  <a:lnTo>
                    <a:pt x="4178887" y="0"/>
                  </a:lnTo>
                  <a:lnTo>
                    <a:pt x="4178887" y="4009252"/>
                  </a:lnTo>
                  <a:lnTo>
                    <a:pt x="0" y="4009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963" r="0" b="-1963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195938">
              <a:off x="859230" y="1599426"/>
              <a:ext cx="3063840" cy="14037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53"/>
                </a:lnSpc>
              </a:pPr>
              <a:r>
                <a:rPr lang="en-US" sz="2712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활동1</a:t>
              </a:r>
            </a:p>
            <a:p>
              <a:pPr algn="ctr">
                <a:lnSpc>
                  <a:spcPts val="2424"/>
                </a:lnSpc>
              </a:pPr>
              <a:r>
                <a:rPr lang="en-US" sz="1850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우리 고유의 </a:t>
              </a:r>
            </a:p>
            <a:p>
              <a:pPr algn="ctr">
                <a:lnSpc>
                  <a:spcPts val="2424"/>
                </a:lnSpc>
              </a:pPr>
              <a:r>
                <a:rPr lang="en-US" sz="1850">
                  <a:solidFill>
                    <a:srgbClr val="000000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문양을 입히자!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2919314"/>
            <a:ext cx="12247567" cy="618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36"/>
              </a:lnSpc>
            </a:pPr>
            <a:r>
              <a:rPr lang="en-US" sz="39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과거와 현재의 문화를 결합하여 새로운 것을 만들 수 있을까?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72050" y="1104822"/>
            <a:ext cx="12790979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동시대  문화와 융합하는 전통 시각 문화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59519" y="1384449"/>
            <a:ext cx="912531" cy="1032280"/>
          </a:xfrm>
          <a:custGeom>
            <a:avLst/>
            <a:gdLst/>
            <a:ahLst/>
            <a:cxnLst/>
            <a:rect r="r" b="b" t="t" l="l"/>
            <a:pathLst>
              <a:path h="1032280" w="912531">
                <a:moveTo>
                  <a:pt x="0" y="0"/>
                </a:moveTo>
                <a:lnTo>
                  <a:pt x="912531" y="0"/>
                </a:lnTo>
                <a:lnTo>
                  <a:pt x="912531" y="1032280"/>
                </a:lnTo>
                <a:lnTo>
                  <a:pt x="0" y="1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93187" b="-1147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76183">
            <a:off x="11192499" y="2468542"/>
            <a:ext cx="601523" cy="722353"/>
          </a:xfrm>
          <a:custGeom>
            <a:avLst/>
            <a:gdLst/>
            <a:ahLst/>
            <a:cxnLst/>
            <a:rect r="r" b="b" t="t" l="l"/>
            <a:pathLst>
              <a:path h="722353" w="601523">
                <a:moveTo>
                  <a:pt x="0" y="0"/>
                </a:moveTo>
                <a:lnTo>
                  <a:pt x="601524" y="0"/>
                </a:lnTo>
                <a:lnTo>
                  <a:pt x="601524" y="722353"/>
                </a:lnTo>
                <a:lnTo>
                  <a:pt x="0" y="722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1217" y="4108044"/>
            <a:ext cx="3209083" cy="4141956"/>
          </a:xfrm>
          <a:custGeom>
            <a:avLst/>
            <a:gdLst/>
            <a:ahLst/>
            <a:cxnLst/>
            <a:rect r="r" b="b" t="t" l="l"/>
            <a:pathLst>
              <a:path h="4141956" w="3209083">
                <a:moveTo>
                  <a:pt x="0" y="0"/>
                </a:moveTo>
                <a:lnTo>
                  <a:pt x="3209084" y="0"/>
                </a:lnTo>
                <a:lnTo>
                  <a:pt x="3209084" y="4141956"/>
                </a:lnTo>
                <a:lnTo>
                  <a:pt x="0" y="4141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230116" y="4108044"/>
            <a:ext cx="6119443" cy="4141956"/>
            <a:chOff x="0" y="0"/>
            <a:chExt cx="120085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00854" cy="812800"/>
            </a:xfrm>
            <a:custGeom>
              <a:avLst/>
              <a:gdLst/>
              <a:ahLst/>
              <a:cxnLst/>
              <a:rect r="r" b="b" t="t" l="l"/>
              <a:pathLst>
                <a:path h="812800" w="1200854">
                  <a:moveTo>
                    <a:pt x="16447" y="0"/>
                  </a:moveTo>
                  <a:lnTo>
                    <a:pt x="1184407" y="0"/>
                  </a:lnTo>
                  <a:cubicBezTo>
                    <a:pt x="1193490" y="0"/>
                    <a:pt x="1200854" y="7363"/>
                    <a:pt x="1200854" y="16447"/>
                  </a:cubicBezTo>
                  <a:lnTo>
                    <a:pt x="1200854" y="796353"/>
                  </a:lnTo>
                  <a:cubicBezTo>
                    <a:pt x="1200854" y="800715"/>
                    <a:pt x="1199121" y="804898"/>
                    <a:pt x="1196037" y="807983"/>
                  </a:cubicBezTo>
                  <a:cubicBezTo>
                    <a:pt x="1192952" y="811067"/>
                    <a:pt x="1188769" y="812800"/>
                    <a:pt x="1184407" y="812800"/>
                  </a:cubicBezTo>
                  <a:lnTo>
                    <a:pt x="16447" y="812800"/>
                  </a:lnTo>
                  <a:cubicBezTo>
                    <a:pt x="12085" y="812800"/>
                    <a:pt x="7902" y="811067"/>
                    <a:pt x="4817" y="807983"/>
                  </a:cubicBezTo>
                  <a:cubicBezTo>
                    <a:pt x="1733" y="804898"/>
                    <a:pt x="0" y="800715"/>
                    <a:pt x="0" y="796353"/>
                  </a:cubicBezTo>
                  <a:lnTo>
                    <a:pt x="0" y="16447"/>
                  </a:lnTo>
                  <a:cubicBezTo>
                    <a:pt x="0" y="12085"/>
                    <a:pt x="1733" y="7902"/>
                    <a:pt x="4817" y="4817"/>
                  </a:cubicBezTo>
                  <a:cubicBezTo>
                    <a:pt x="7902" y="1733"/>
                    <a:pt x="12085" y="0"/>
                    <a:pt x="16447" y="0"/>
                  </a:cubicBezTo>
                  <a:close/>
                </a:path>
              </a:pathLst>
            </a:custGeom>
            <a:blipFill>
              <a:blip r:embed="rId10"/>
              <a:stretch>
                <a:fillRect l="-440" t="0" r="-440" b="0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18" id="18"/>
          <p:cNvSpPr/>
          <p:nvPr/>
        </p:nvSpPr>
        <p:spPr>
          <a:xfrm flipH="false" flipV="false" rot="-4656273">
            <a:off x="4896930" y="5575247"/>
            <a:ext cx="596556" cy="1207550"/>
          </a:xfrm>
          <a:custGeom>
            <a:avLst/>
            <a:gdLst/>
            <a:ahLst/>
            <a:cxnLst/>
            <a:rect r="r" b="b" t="t" l="l"/>
            <a:pathLst>
              <a:path h="1207550" w="596556">
                <a:moveTo>
                  <a:pt x="0" y="0"/>
                </a:moveTo>
                <a:lnTo>
                  <a:pt x="596556" y="0"/>
                </a:lnTo>
                <a:lnTo>
                  <a:pt x="596556" y="1207550"/>
                </a:lnTo>
                <a:lnTo>
                  <a:pt x="0" y="1207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11554">
            <a:off x="6306819" y="8405470"/>
            <a:ext cx="6592628" cy="310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58"/>
              </a:lnSpc>
            </a:pPr>
            <a:r>
              <a:rPr lang="en-US" sz="20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경산 토기 테마의 이모티콘(국가유산청/2023년)</a:t>
            </a:r>
          </a:p>
        </p:txBody>
      </p:sp>
      <p:sp>
        <p:nvSpPr>
          <p:cNvPr name="TextBox 20" id="20"/>
          <p:cNvSpPr txBox="true"/>
          <p:nvPr/>
        </p:nvSpPr>
        <p:spPr>
          <a:xfrm rot="11554">
            <a:off x="951217" y="8399966"/>
            <a:ext cx="3317606" cy="614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58"/>
              </a:lnSpc>
            </a:pPr>
            <a:r>
              <a:rPr lang="en-US" sz="20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경산 토기 혹은 투각인면문옹형토기</a:t>
            </a:r>
          </a:p>
          <a:p>
            <a:pPr algn="l">
              <a:lnSpc>
                <a:spcPts val="2458"/>
              </a:lnSpc>
            </a:pPr>
            <a:r>
              <a:rPr lang="en-US" sz="20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(토기/높이 28cm/5~6세기경)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276267" y="4265644"/>
            <a:ext cx="4335085" cy="1379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7"/>
              </a:lnSpc>
            </a:pPr>
            <a:r>
              <a:rPr lang="en-US" sz="279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경상북도 경산에서 발견된 신라 토기를 이모티콘으로 제작하여 국가유산을 친근하게 표현한 사례이다.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5400000">
            <a:off x="12743114" y="4239959"/>
            <a:ext cx="313670" cy="460290"/>
          </a:xfrm>
          <a:custGeom>
            <a:avLst/>
            <a:gdLst/>
            <a:ahLst/>
            <a:cxnLst/>
            <a:rect r="r" b="b" t="t" l="l"/>
            <a:pathLst>
              <a:path h="460290" w="313670">
                <a:moveTo>
                  <a:pt x="0" y="0"/>
                </a:moveTo>
                <a:lnTo>
                  <a:pt x="313670" y="0"/>
                </a:lnTo>
                <a:lnTo>
                  <a:pt x="313670" y="460290"/>
                </a:lnTo>
                <a:lnTo>
                  <a:pt x="0" y="460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967509" y="3484557"/>
            <a:ext cx="8047440" cy="4856214"/>
          </a:xfrm>
          <a:custGeom>
            <a:avLst/>
            <a:gdLst/>
            <a:ahLst/>
            <a:cxnLst/>
            <a:rect r="r" b="b" t="t" l="l"/>
            <a:pathLst>
              <a:path h="4856214" w="8047440">
                <a:moveTo>
                  <a:pt x="0" y="0"/>
                </a:moveTo>
                <a:lnTo>
                  <a:pt x="8047441" y="0"/>
                </a:lnTo>
                <a:lnTo>
                  <a:pt x="8047441" y="4856214"/>
                </a:lnTo>
                <a:lnTo>
                  <a:pt x="0" y="485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938147">
            <a:off x="7278290" y="3426559"/>
            <a:ext cx="1972741" cy="2123302"/>
          </a:xfrm>
          <a:custGeom>
            <a:avLst/>
            <a:gdLst/>
            <a:ahLst/>
            <a:cxnLst/>
            <a:rect r="r" b="b" t="t" l="l"/>
            <a:pathLst>
              <a:path h="2123302" w="1972741">
                <a:moveTo>
                  <a:pt x="1972741" y="0"/>
                </a:moveTo>
                <a:lnTo>
                  <a:pt x="0" y="0"/>
                </a:lnTo>
                <a:lnTo>
                  <a:pt x="0" y="2123302"/>
                </a:lnTo>
                <a:lnTo>
                  <a:pt x="1972741" y="2123302"/>
                </a:lnTo>
                <a:lnTo>
                  <a:pt x="1972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757027" y="3854700"/>
            <a:ext cx="3469533" cy="769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56"/>
              </a:lnSpc>
            </a:pPr>
            <a:r>
              <a:rPr lang="en-US" sz="5135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복주머니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7440" y="7317663"/>
            <a:ext cx="7448695" cy="1023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97"/>
              </a:lnSpc>
            </a:pPr>
            <a:r>
              <a:rPr lang="en-US" sz="31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전통 한복에는 물건을 넣을 수 있는 주머니가 없어서  따로 주머니를 만들어 허리에 차고 다녔다.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72050" y="1104822"/>
            <a:ext cx="12790979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동시대  문화와 융합하는 전통 시각 문화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59519" y="1384449"/>
            <a:ext cx="912531" cy="1032280"/>
          </a:xfrm>
          <a:custGeom>
            <a:avLst/>
            <a:gdLst/>
            <a:ahLst/>
            <a:cxnLst/>
            <a:rect r="r" b="b" t="t" l="l"/>
            <a:pathLst>
              <a:path h="1032280" w="912531">
                <a:moveTo>
                  <a:pt x="0" y="0"/>
                </a:moveTo>
                <a:lnTo>
                  <a:pt x="912531" y="0"/>
                </a:lnTo>
                <a:lnTo>
                  <a:pt x="912531" y="1032280"/>
                </a:lnTo>
                <a:lnTo>
                  <a:pt x="0" y="1032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93187" b="-1147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990420">
            <a:off x="4352405" y="3400034"/>
            <a:ext cx="601523" cy="722353"/>
          </a:xfrm>
          <a:custGeom>
            <a:avLst/>
            <a:gdLst/>
            <a:ahLst/>
            <a:cxnLst/>
            <a:rect r="r" b="b" t="t" l="l"/>
            <a:pathLst>
              <a:path h="722353" w="601523">
                <a:moveTo>
                  <a:pt x="0" y="0"/>
                </a:moveTo>
                <a:lnTo>
                  <a:pt x="601523" y="0"/>
                </a:lnTo>
                <a:lnTo>
                  <a:pt x="601523" y="722354"/>
                </a:lnTo>
                <a:lnTo>
                  <a:pt x="0" y="722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76648" y="1420460"/>
            <a:ext cx="1141584" cy="813921"/>
          </a:xfrm>
          <a:custGeom>
            <a:avLst/>
            <a:gdLst/>
            <a:ahLst/>
            <a:cxnLst/>
            <a:rect r="r" b="b" t="t" l="l"/>
            <a:pathLst>
              <a:path h="813921" w="1141584">
                <a:moveTo>
                  <a:pt x="0" y="0"/>
                </a:moveTo>
                <a:lnTo>
                  <a:pt x="1141584" y="0"/>
                </a:lnTo>
                <a:lnTo>
                  <a:pt x="1141584" y="813920"/>
                </a:lnTo>
                <a:lnTo>
                  <a:pt x="0" y="81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27781">
            <a:off x="1925217" y="2226267"/>
            <a:ext cx="1877922" cy="245837"/>
          </a:xfrm>
          <a:custGeom>
            <a:avLst/>
            <a:gdLst/>
            <a:ahLst/>
            <a:cxnLst/>
            <a:rect r="r" b="b" t="t" l="l"/>
            <a:pathLst>
              <a:path h="245837" w="1877922">
                <a:moveTo>
                  <a:pt x="0" y="0"/>
                </a:moveTo>
                <a:lnTo>
                  <a:pt x="1877922" y="0"/>
                </a:lnTo>
                <a:lnTo>
                  <a:pt x="1877922" y="245837"/>
                </a:lnTo>
                <a:lnTo>
                  <a:pt x="0" y="245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6896" y="3777796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416896" y="5436491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5" y="0"/>
                </a:lnTo>
                <a:lnTo>
                  <a:pt x="451335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1958085" y="3742037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049644" y="3789453"/>
            <a:ext cx="9486505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물 전사지, 생활용품, 컴퓨터, 프린터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86660" y="5444292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049644" y="5540368"/>
            <a:ext cx="12758565" cy="2152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전통 문양 이미지를 찾아보고, 디지털 프로그램을 활용하여 패턴화 시킨다.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물 전사지에 전통 문양을 프린트한다. 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➂ 프린트한 물 전사지를 생활용품에 전사한다. 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205232" y="1370892"/>
            <a:ext cx="1317892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810576" y="1585796"/>
            <a:ext cx="8986370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우리 고유의 문양을 입히자!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3106913" y="4542858"/>
            <a:ext cx="2849361" cy="1398777"/>
          </a:xfrm>
          <a:custGeom>
            <a:avLst/>
            <a:gdLst/>
            <a:ahLst/>
            <a:cxnLst/>
            <a:rect r="r" b="b" t="t" l="l"/>
            <a:pathLst>
              <a:path h="1398777" w="2849361">
                <a:moveTo>
                  <a:pt x="0" y="0"/>
                </a:moveTo>
                <a:lnTo>
                  <a:pt x="2849361" y="0"/>
                </a:lnTo>
                <a:lnTo>
                  <a:pt x="2849361" y="1398777"/>
                </a:lnTo>
                <a:lnTo>
                  <a:pt x="0" y="1398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729" b="-729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6281294">
            <a:off x="12615508" y="4190488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7" y="0"/>
                </a:lnTo>
                <a:lnTo>
                  <a:pt x="727537" y="474883"/>
                </a:lnTo>
                <a:lnTo>
                  <a:pt x="0" y="474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86691" y="4611415"/>
            <a:ext cx="15687998" cy="2150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47"/>
              </a:lnSpc>
            </a:pPr>
            <a:r>
              <a:rPr lang="en-US" sz="53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자주 사용하는 생활용품에 우리나라의 여러가지 </a:t>
            </a:r>
            <a:r>
              <a:rPr lang="en-US" sz="5399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전통 문양을</a:t>
            </a:r>
            <a:r>
              <a:rPr lang="en-US" sz="53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</a:p>
          <a:p>
            <a:pPr algn="l">
              <a:lnSpc>
                <a:spcPts val="8747"/>
              </a:lnSpc>
            </a:pPr>
            <a:r>
              <a:rPr lang="en-US" sz="53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입혀 전통의 아름다움을 생활 속에서 향유해 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3524087" y="5980107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4" y="0"/>
                </a:lnTo>
                <a:lnTo>
                  <a:pt x="777114" y="743204"/>
                </a:lnTo>
                <a:lnTo>
                  <a:pt x="0" y="743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455492" y="1427141"/>
            <a:ext cx="1694080" cy="808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3"/>
              </a:lnSpc>
              <a:spcBef>
                <a:spcPct val="0"/>
              </a:spcBef>
            </a:pPr>
            <a:r>
              <a:rPr lang="en-US" sz="576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학생작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480187">
            <a:off x="1240214" y="1169571"/>
            <a:ext cx="2154148" cy="1249406"/>
          </a:xfrm>
          <a:custGeom>
            <a:avLst/>
            <a:gdLst/>
            <a:ahLst/>
            <a:cxnLst/>
            <a:rect r="r" b="b" t="t" l="l"/>
            <a:pathLst>
              <a:path h="1249406" w="2154148">
                <a:moveTo>
                  <a:pt x="0" y="1249405"/>
                </a:moveTo>
                <a:lnTo>
                  <a:pt x="2154148" y="1249405"/>
                </a:lnTo>
                <a:lnTo>
                  <a:pt x="2154148" y="0"/>
                </a:lnTo>
                <a:lnTo>
                  <a:pt x="0" y="0"/>
                </a:lnTo>
                <a:lnTo>
                  <a:pt x="0" y="12494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756404">
            <a:off x="717161" y="1165439"/>
            <a:ext cx="723984" cy="472564"/>
          </a:xfrm>
          <a:custGeom>
            <a:avLst/>
            <a:gdLst/>
            <a:ahLst/>
            <a:cxnLst/>
            <a:rect r="r" b="b" t="t" l="l"/>
            <a:pathLst>
              <a:path h="472564" w="723984">
                <a:moveTo>
                  <a:pt x="0" y="0"/>
                </a:moveTo>
                <a:lnTo>
                  <a:pt x="723984" y="0"/>
                </a:lnTo>
                <a:lnTo>
                  <a:pt x="723984" y="472564"/>
                </a:lnTo>
                <a:lnTo>
                  <a:pt x="0" y="47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939773" y="3751600"/>
            <a:ext cx="6320319" cy="5186510"/>
            <a:chOff x="0" y="0"/>
            <a:chExt cx="8427092" cy="691534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08007" cy="6915346"/>
            </a:xfrm>
            <a:custGeom>
              <a:avLst/>
              <a:gdLst/>
              <a:ahLst/>
              <a:cxnLst/>
              <a:rect r="r" b="b" t="t" l="l"/>
              <a:pathLst>
                <a:path h="6915346" w="3608007">
                  <a:moveTo>
                    <a:pt x="0" y="0"/>
                  </a:moveTo>
                  <a:lnTo>
                    <a:pt x="3608007" y="0"/>
                  </a:lnTo>
                  <a:lnTo>
                    <a:pt x="3608007" y="6915346"/>
                  </a:lnTo>
                  <a:lnTo>
                    <a:pt x="0" y="6915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608007" y="1618291"/>
              <a:ext cx="4819085" cy="4309639"/>
            </a:xfrm>
            <a:custGeom>
              <a:avLst/>
              <a:gdLst/>
              <a:ahLst/>
              <a:cxnLst/>
              <a:rect r="r" b="b" t="t" l="l"/>
              <a:pathLst>
                <a:path h="4309639" w="4819085">
                  <a:moveTo>
                    <a:pt x="0" y="0"/>
                  </a:moveTo>
                  <a:lnTo>
                    <a:pt x="4819085" y="0"/>
                  </a:lnTo>
                  <a:lnTo>
                    <a:pt x="4819085" y="4309639"/>
                  </a:lnTo>
                  <a:lnTo>
                    <a:pt x="0" y="430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-574633">
            <a:off x="1134243" y="2566575"/>
            <a:ext cx="3092326" cy="1464989"/>
          </a:xfrm>
          <a:custGeom>
            <a:avLst/>
            <a:gdLst/>
            <a:ahLst/>
            <a:cxnLst/>
            <a:rect r="r" b="b" t="t" l="l"/>
            <a:pathLst>
              <a:path h="1464989" w="3092326">
                <a:moveTo>
                  <a:pt x="0" y="0"/>
                </a:moveTo>
                <a:lnTo>
                  <a:pt x="3092326" y="0"/>
                </a:lnTo>
                <a:lnTo>
                  <a:pt x="3092326" y="1464989"/>
                </a:lnTo>
                <a:lnTo>
                  <a:pt x="0" y="14649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-936489">
            <a:off x="1511108" y="3127458"/>
            <a:ext cx="3284213" cy="320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1"/>
              </a:lnSpc>
              <a:spcBef>
                <a:spcPct val="0"/>
              </a:spcBef>
            </a:pPr>
            <a:r>
              <a:rPr lang="en-US" sz="2284">
                <a:solidFill>
                  <a:srgbClr val="5271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텀블러에 정체성을 입히다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923342" y="3732059"/>
            <a:ext cx="6292290" cy="5150693"/>
            <a:chOff x="0" y="0"/>
            <a:chExt cx="8389719" cy="68675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550778" cy="6867590"/>
            </a:xfrm>
            <a:custGeom>
              <a:avLst/>
              <a:gdLst/>
              <a:ahLst/>
              <a:cxnLst/>
              <a:rect r="r" b="b" t="t" l="l"/>
              <a:pathLst>
                <a:path h="6867590" w="3550778">
                  <a:moveTo>
                    <a:pt x="0" y="0"/>
                  </a:moveTo>
                  <a:lnTo>
                    <a:pt x="3550778" y="0"/>
                  </a:lnTo>
                  <a:lnTo>
                    <a:pt x="3550778" y="6867590"/>
                  </a:lnTo>
                  <a:lnTo>
                    <a:pt x="0" y="6867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528019" y="1688289"/>
              <a:ext cx="4861701" cy="4184584"/>
            </a:xfrm>
            <a:custGeom>
              <a:avLst/>
              <a:gdLst/>
              <a:ahLst/>
              <a:cxnLst/>
              <a:rect r="r" b="b" t="t" l="l"/>
              <a:pathLst>
                <a:path h="4184584" w="4861701">
                  <a:moveTo>
                    <a:pt x="0" y="0"/>
                  </a:moveTo>
                  <a:lnTo>
                    <a:pt x="4861700" y="0"/>
                  </a:lnTo>
                  <a:lnTo>
                    <a:pt x="4861700" y="4184583"/>
                  </a:lnTo>
                  <a:lnTo>
                    <a:pt x="0" y="418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11554">
            <a:off x="1902079" y="9139160"/>
            <a:ext cx="6100575" cy="251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6"/>
              </a:lnSpc>
            </a:pPr>
            <a:r>
              <a:rPr lang="en-US" sz="16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김지현(학생 작품) 전통을 입힌 컵(컵, 물 전사지, 프린터/직경 8cm, 높이 10cm)</a:t>
            </a:r>
          </a:p>
        </p:txBody>
      </p:sp>
      <p:sp>
        <p:nvSpPr>
          <p:cNvPr name="TextBox 23" id="23"/>
          <p:cNvSpPr txBox="true"/>
          <p:nvPr/>
        </p:nvSpPr>
        <p:spPr>
          <a:xfrm rot="11554">
            <a:off x="9936924" y="9112976"/>
            <a:ext cx="6592628" cy="251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6"/>
              </a:lnSpc>
            </a:pPr>
            <a:r>
              <a:rPr lang="en-US" sz="16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김지현(학생 작품) 전통 이미지 폰 케이스(물 전사지, pc 소재/7.5x16cm)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-574633">
            <a:off x="9425867" y="2456228"/>
            <a:ext cx="3092326" cy="1464989"/>
          </a:xfrm>
          <a:custGeom>
            <a:avLst/>
            <a:gdLst/>
            <a:ahLst/>
            <a:cxnLst/>
            <a:rect r="r" b="b" t="t" l="l"/>
            <a:pathLst>
              <a:path h="1464989" w="3092326">
                <a:moveTo>
                  <a:pt x="0" y="0"/>
                </a:moveTo>
                <a:lnTo>
                  <a:pt x="3092326" y="0"/>
                </a:lnTo>
                <a:lnTo>
                  <a:pt x="3092326" y="1464989"/>
                </a:lnTo>
                <a:lnTo>
                  <a:pt x="0" y="14649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-936489">
            <a:off x="9802731" y="3017111"/>
            <a:ext cx="3284213" cy="320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1"/>
              </a:lnSpc>
              <a:spcBef>
                <a:spcPct val="0"/>
              </a:spcBef>
            </a:pPr>
            <a:r>
              <a:rPr lang="en-US" sz="2284">
                <a:solidFill>
                  <a:srgbClr val="5271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케이스에 정체성을 입히다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1313898"/>
            <a:ext cx="826889" cy="736683"/>
          </a:xfrm>
          <a:custGeom>
            <a:avLst/>
            <a:gdLst/>
            <a:ahLst/>
            <a:cxnLst/>
            <a:rect r="r" b="b" t="t" l="l"/>
            <a:pathLst>
              <a:path h="736683" w="826889">
                <a:moveTo>
                  <a:pt x="0" y="0"/>
                </a:moveTo>
                <a:lnTo>
                  <a:pt x="826889" y="0"/>
                </a:lnTo>
                <a:lnTo>
                  <a:pt x="826889" y="736683"/>
                </a:lnTo>
                <a:lnTo>
                  <a:pt x="0" y="736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961478" y="993009"/>
            <a:ext cx="3893043" cy="1235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21"/>
              </a:lnSpc>
              <a:spcBef>
                <a:spcPct val="0"/>
              </a:spcBef>
            </a:pPr>
            <a:r>
              <a:rPr lang="en-US" sz="722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생각 넓히기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15957" y="1508621"/>
            <a:ext cx="9179755" cy="51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0"/>
              </a:lnSpc>
            </a:pPr>
            <a:r>
              <a:rPr lang="en-US" sz="3424" spc="-136">
                <a:solidFill>
                  <a:srgbClr val="C9C0E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글보다 그림 문자, 이모지(Emoji)로 말하는 캠페인</a:t>
            </a:r>
          </a:p>
        </p:txBody>
      </p:sp>
      <p:pic>
        <p:nvPicPr>
          <p:cNvPr name="Picture 14" id="14"/>
          <p:cNvPicPr>
            <a:picLocks noChangeAspect="true"/>
          </p:cNvPicPr>
          <p:nvPr>
            <a:videoFile r:link="rId8"/>
          </p:nvPr>
        </p:nvPicPr>
        <p:blipFill>
          <a:blip r:embed="rId7"/>
          <a:stretch>
            <a:fillRect/>
          </a:stretch>
        </p:blipFill>
        <p:spPr>
          <a:xfrm rot="0">
            <a:off x="3553241" y="2823671"/>
            <a:ext cx="1098137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1313898"/>
            <a:ext cx="826889" cy="736683"/>
          </a:xfrm>
          <a:custGeom>
            <a:avLst/>
            <a:gdLst/>
            <a:ahLst/>
            <a:cxnLst/>
            <a:rect r="r" b="b" t="t" l="l"/>
            <a:pathLst>
              <a:path h="736683" w="826889">
                <a:moveTo>
                  <a:pt x="0" y="0"/>
                </a:moveTo>
                <a:lnTo>
                  <a:pt x="826889" y="0"/>
                </a:lnTo>
                <a:lnTo>
                  <a:pt x="826889" y="736683"/>
                </a:lnTo>
                <a:lnTo>
                  <a:pt x="0" y="736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1196" y="3336438"/>
            <a:ext cx="6424508" cy="3212254"/>
          </a:xfrm>
          <a:custGeom>
            <a:avLst/>
            <a:gdLst/>
            <a:ahLst/>
            <a:cxnLst/>
            <a:rect r="r" b="b" t="t" l="l"/>
            <a:pathLst>
              <a:path h="3212254" w="6424508">
                <a:moveTo>
                  <a:pt x="0" y="0"/>
                </a:moveTo>
                <a:lnTo>
                  <a:pt x="6424508" y="0"/>
                </a:lnTo>
                <a:lnTo>
                  <a:pt x="6424508" y="3212255"/>
                </a:lnTo>
                <a:lnTo>
                  <a:pt x="0" y="3212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758592" y="3323605"/>
            <a:ext cx="8218212" cy="3212254"/>
          </a:xfrm>
          <a:custGeom>
            <a:avLst/>
            <a:gdLst/>
            <a:ahLst/>
            <a:cxnLst/>
            <a:rect r="r" b="b" t="t" l="l"/>
            <a:pathLst>
              <a:path h="3212254" w="8218212">
                <a:moveTo>
                  <a:pt x="0" y="0"/>
                </a:moveTo>
                <a:lnTo>
                  <a:pt x="8218212" y="0"/>
                </a:lnTo>
                <a:lnTo>
                  <a:pt x="8218212" y="3212254"/>
                </a:lnTo>
                <a:lnTo>
                  <a:pt x="0" y="3212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61478" y="993009"/>
            <a:ext cx="3893043" cy="1235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21"/>
              </a:lnSpc>
              <a:spcBef>
                <a:spcPct val="0"/>
              </a:spcBef>
            </a:pPr>
            <a:r>
              <a:rPr lang="en-US" sz="7229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생각 넓히기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215957" y="1508621"/>
            <a:ext cx="9179755" cy="513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0"/>
              </a:lnSpc>
            </a:pPr>
            <a:r>
              <a:rPr lang="en-US" sz="3424" spc="-136">
                <a:solidFill>
                  <a:srgbClr val="C9C0E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글보다 그림 문자, 이모지(Emoji)로 말하는 캠페인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656391" y="7672508"/>
            <a:ext cx="1425711" cy="699894"/>
          </a:xfrm>
          <a:custGeom>
            <a:avLst/>
            <a:gdLst/>
            <a:ahLst/>
            <a:cxnLst/>
            <a:rect r="r" b="b" t="t" l="l"/>
            <a:pathLst>
              <a:path h="699894" w="1425711">
                <a:moveTo>
                  <a:pt x="0" y="0"/>
                </a:moveTo>
                <a:lnTo>
                  <a:pt x="1425711" y="0"/>
                </a:lnTo>
                <a:lnTo>
                  <a:pt x="1425711" y="699894"/>
                </a:lnTo>
                <a:lnTo>
                  <a:pt x="0" y="699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4072083" y="7688531"/>
            <a:ext cx="8701474" cy="114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-140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우리 사회에 숨겨진 가치를 탐구하고 </a:t>
            </a:r>
            <a:r>
              <a:rPr lang="en-US" sz="3500" spc="-140">
                <a:solidFill>
                  <a:srgbClr val="000000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이모지로</a:t>
            </a:r>
            <a:r>
              <a:rPr lang="en-US" sz="3500" spc="-140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 표현하여  </a:t>
            </a:r>
          </a:p>
          <a:p>
            <a:pPr algn="ctr">
              <a:lnSpc>
                <a:spcPts val="4550"/>
              </a:lnSpc>
            </a:pPr>
            <a:r>
              <a:rPr lang="en-US" sz="3500" spc="-140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메세지로 어떻게 전달할 수 있는지  의견을 나누어  봅시다.</a:t>
            </a:r>
          </a:p>
        </p:txBody>
      </p:sp>
      <p:sp>
        <p:nvSpPr>
          <p:cNvPr name="TextBox 18" id="18"/>
          <p:cNvSpPr txBox="true"/>
          <p:nvPr/>
        </p:nvSpPr>
        <p:spPr>
          <a:xfrm rot="11554">
            <a:off x="1311746" y="6636094"/>
            <a:ext cx="6592628" cy="31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어스모지 캠페인(영국/2015년) 이미지로 전달하는 기후 변화 메시지이다.</a:t>
            </a:r>
          </a:p>
        </p:txBody>
      </p:sp>
      <p:sp>
        <p:nvSpPr>
          <p:cNvPr name="TextBox 19" id="19"/>
          <p:cNvSpPr txBox="true"/>
          <p:nvPr/>
        </p:nvSpPr>
        <p:spPr>
          <a:xfrm rot="11554">
            <a:off x="8759110" y="6636094"/>
            <a:ext cx="6592628" cy="31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198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어뷰즈드 이모지(스웨덴/2015년) 이미지로 전달하는 인권 보호 메시지이다.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805834" y="7274534"/>
            <a:ext cx="609709" cy="397974"/>
          </a:xfrm>
          <a:custGeom>
            <a:avLst/>
            <a:gdLst/>
            <a:ahLst/>
            <a:cxnLst/>
            <a:rect r="r" b="b" t="t" l="l"/>
            <a:pathLst>
              <a:path h="397974" w="609709">
                <a:moveTo>
                  <a:pt x="0" y="0"/>
                </a:moveTo>
                <a:lnTo>
                  <a:pt x="609709" y="0"/>
                </a:lnTo>
                <a:lnTo>
                  <a:pt x="609709" y="397974"/>
                </a:lnTo>
                <a:lnTo>
                  <a:pt x="0" y="3979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5400000">
            <a:off x="2321513" y="4653118"/>
            <a:ext cx="553736" cy="1120874"/>
          </a:xfrm>
          <a:custGeom>
            <a:avLst/>
            <a:gdLst/>
            <a:ahLst/>
            <a:cxnLst/>
            <a:rect r="r" b="b" t="t" l="l"/>
            <a:pathLst>
              <a:path h="1120874" w="553736">
                <a:moveTo>
                  <a:pt x="0" y="0"/>
                </a:moveTo>
                <a:lnTo>
                  <a:pt x="553737" y="0"/>
                </a:lnTo>
                <a:lnTo>
                  <a:pt x="553737" y="1120875"/>
                </a:lnTo>
                <a:lnTo>
                  <a:pt x="0" y="112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28879" y="1439211"/>
            <a:ext cx="8467352" cy="1311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39"/>
              </a:lnSpc>
              <a:spcBef>
                <a:spcPct val="0"/>
              </a:spcBef>
            </a:pPr>
            <a:r>
              <a:rPr lang="en-US" sz="7599" spc="-410">
                <a:solidFill>
                  <a:srgbClr val="FFE99C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오늘의 학습 평가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010064">
            <a:off x="5869434" y="1023204"/>
            <a:ext cx="1246727" cy="813773"/>
          </a:xfrm>
          <a:custGeom>
            <a:avLst/>
            <a:gdLst/>
            <a:ahLst/>
            <a:cxnLst/>
            <a:rect r="r" b="b" t="t" l="l"/>
            <a:pathLst>
              <a:path h="813773" w="1246727">
                <a:moveTo>
                  <a:pt x="0" y="0"/>
                </a:moveTo>
                <a:lnTo>
                  <a:pt x="1246727" y="0"/>
                </a:lnTo>
                <a:lnTo>
                  <a:pt x="1246727" y="813773"/>
                </a:lnTo>
                <a:lnTo>
                  <a:pt x="0" y="813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79788" y="2595844"/>
            <a:ext cx="3485399" cy="145753"/>
          </a:xfrm>
          <a:custGeom>
            <a:avLst/>
            <a:gdLst/>
            <a:ahLst/>
            <a:cxnLst/>
            <a:rect r="r" b="b" t="t" l="l"/>
            <a:pathLst>
              <a:path h="145753" w="3485399">
                <a:moveTo>
                  <a:pt x="0" y="0"/>
                </a:moveTo>
                <a:lnTo>
                  <a:pt x="3485399" y="0"/>
                </a:lnTo>
                <a:lnTo>
                  <a:pt x="3485399" y="145753"/>
                </a:lnTo>
                <a:lnTo>
                  <a:pt x="0" y="145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495732" y="4618022"/>
            <a:ext cx="11895895" cy="118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0"/>
              </a:lnSpc>
            </a:pPr>
            <a:r>
              <a:rPr lang="en-US" sz="3924" spc="-156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다양한 시각 문화를 조사하고, 이미지를 활용한 소통 방식을 분석할 수</a:t>
            </a:r>
          </a:p>
          <a:p>
            <a:pPr algn="l">
              <a:lnSpc>
                <a:spcPts val="4630"/>
              </a:lnSpc>
            </a:pPr>
            <a:r>
              <a:rPr lang="en-US" sz="3924" spc="-156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 있었나요?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5400000">
            <a:off x="2321513" y="6087495"/>
            <a:ext cx="553736" cy="1120874"/>
          </a:xfrm>
          <a:custGeom>
            <a:avLst/>
            <a:gdLst/>
            <a:ahLst/>
            <a:cxnLst/>
            <a:rect r="r" b="b" t="t" l="l"/>
            <a:pathLst>
              <a:path h="1120874" w="553736">
                <a:moveTo>
                  <a:pt x="0" y="0"/>
                </a:moveTo>
                <a:lnTo>
                  <a:pt x="553737" y="0"/>
                </a:lnTo>
                <a:lnTo>
                  <a:pt x="553737" y="1120875"/>
                </a:lnTo>
                <a:lnTo>
                  <a:pt x="0" y="1120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495732" y="6052399"/>
            <a:ext cx="11895895" cy="1181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0"/>
              </a:lnSpc>
            </a:pPr>
            <a:r>
              <a:rPr lang="en-US" sz="3924" spc="-156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시각 문화의 정체성과 다양성을 인정하며 자신이 속한 공동체를 위해 </a:t>
            </a:r>
          </a:p>
          <a:p>
            <a:pPr algn="l">
              <a:lnSpc>
                <a:spcPts val="4630"/>
              </a:lnSpc>
            </a:pPr>
            <a:r>
              <a:rPr lang="en-US" sz="3924" spc="-156">
                <a:solidFill>
                  <a:srgbClr val="F2F1EB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미술을 활용할 수 있었나요?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611129" y="4350104"/>
            <a:ext cx="712750" cy="649250"/>
          </a:xfrm>
          <a:custGeom>
            <a:avLst/>
            <a:gdLst/>
            <a:ahLst/>
            <a:cxnLst/>
            <a:rect r="r" b="b" t="t" l="l"/>
            <a:pathLst>
              <a:path h="649250" w="712750">
                <a:moveTo>
                  <a:pt x="0" y="0"/>
                </a:moveTo>
                <a:lnTo>
                  <a:pt x="712751" y="0"/>
                </a:lnTo>
                <a:lnTo>
                  <a:pt x="712751" y="649250"/>
                </a:lnTo>
                <a:lnTo>
                  <a:pt x="0" y="64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116709">
            <a:off x="12312321" y="4146944"/>
            <a:ext cx="1105683" cy="735782"/>
          </a:xfrm>
          <a:custGeom>
            <a:avLst/>
            <a:gdLst/>
            <a:ahLst/>
            <a:cxnLst/>
            <a:rect r="r" b="b" t="t" l="l"/>
            <a:pathLst>
              <a:path h="735782" w="1105683">
                <a:moveTo>
                  <a:pt x="0" y="0"/>
                </a:moveTo>
                <a:lnTo>
                  <a:pt x="1105683" y="0"/>
                </a:lnTo>
                <a:lnTo>
                  <a:pt x="1105683" y="735781"/>
                </a:lnTo>
                <a:lnTo>
                  <a:pt x="0" y="7357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23880" y="5844288"/>
            <a:ext cx="4089301" cy="855036"/>
          </a:xfrm>
          <a:custGeom>
            <a:avLst/>
            <a:gdLst/>
            <a:ahLst/>
            <a:cxnLst/>
            <a:rect r="r" b="b" t="t" l="l"/>
            <a:pathLst>
              <a:path h="855036" w="4089301">
                <a:moveTo>
                  <a:pt x="0" y="0"/>
                </a:moveTo>
                <a:lnTo>
                  <a:pt x="4089301" y="0"/>
                </a:lnTo>
                <a:lnTo>
                  <a:pt x="4089301" y="855036"/>
                </a:lnTo>
                <a:lnTo>
                  <a:pt x="0" y="8550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94743" y="4519835"/>
            <a:ext cx="8467352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다음 시간에 만나요!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253330" y="2576735"/>
            <a:ext cx="4087739" cy="1311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시각 문화란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466935">
            <a:off x="8222754" y="3882253"/>
            <a:ext cx="4478328" cy="5202518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2110" t="0" r="-67065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-494988">
            <a:off x="12865815" y="1627753"/>
            <a:ext cx="4495005" cy="5221892"/>
            <a:chOff x="0" y="0"/>
            <a:chExt cx="546608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l="-30186" t="0" r="-20264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477676">
            <a:off x="8175537" y="8075061"/>
            <a:ext cx="4065841" cy="626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56"/>
              </a:lnSpc>
              <a:spcBef>
                <a:spcPct val="0"/>
              </a:spcBef>
            </a:pPr>
            <a:r>
              <a:rPr lang="en-US" sz="1754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호프만(Hofman, Florentihn/네덜란드/1977~) 스위트 스완(폴리에스테르/각 16, 14, 15m/2017년)</a:t>
            </a:r>
          </a:p>
        </p:txBody>
      </p:sp>
      <p:sp>
        <p:nvSpPr>
          <p:cNvPr name="TextBox 23" id="23"/>
          <p:cNvSpPr txBox="true"/>
          <p:nvPr/>
        </p:nvSpPr>
        <p:spPr>
          <a:xfrm rot="-466490">
            <a:off x="13391244" y="6027879"/>
            <a:ext cx="2991748" cy="626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1757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코엑스 아티움 스크린(디지털 미디어/</a:t>
            </a:r>
          </a:p>
          <a:p>
            <a:pPr algn="l">
              <a:lnSpc>
                <a:spcPts val="2460"/>
              </a:lnSpc>
              <a:spcBef>
                <a:spcPct val="0"/>
              </a:spcBef>
            </a:pPr>
            <a:r>
              <a:rPr lang="en-US" sz="1757">
                <a:solidFill>
                  <a:srgbClr val="3C3333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1900x800cm/2021년)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53330" y="4003352"/>
            <a:ext cx="6637813" cy="3284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3200" spc="-51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‘시각(Visual)’과 문화(Culture)’가 합쳐진 말로, 일상생활에서 접하는 모든 시각 이미지와 문화 현상을 말한다. 이는 우리 생활과 밀접한 관련이 있으며, 미술, 디자인, 대중 매체 등 모든 문화 양상을 포함한다.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5127987" y="2738660"/>
            <a:ext cx="692864" cy="1067385"/>
          </a:xfrm>
          <a:custGeom>
            <a:avLst/>
            <a:gdLst/>
            <a:ahLst/>
            <a:cxnLst/>
            <a:rect r="r" b="b" t="t" l="l"/>
            <a:pathLst>
              <a:path h="1067385" w="692864">
                <a:moveTo>
                  <a:pt x="0" y="0"/>
                </a:moveTo>
                <a:lnTo>
                  <a:pt x="692864" y="0"/>
                </a:lnTo>
                <a:lnTo>
                  <a:pt x="692864" y="1067386"/>
                </a:lnTo>
                <a:lnTo>
                  <a:pt x="0" y="10673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6845110" y="4151781"/>
            <a:ext cx="2528929" cy="1241474"/>
          </a:xfrm>
          <a:custGeom>
            <a:avLst/>
            <a:gdLst/>
            <a:ahLst/>
            <a:cxnLst/>
            <a:rect r="r" b="b" t="t" l="l"/>
            <a:pathLst>
              <a:path h="1241474" w="2528929">
                <a:moveTo>
                  <a:pt x="0" y="0"/>
                </a:moveTo>
                <a:lnTo>
                  <a:pt x="2528929" y="0"/>
                </a:lnTo>
                <a:lnTo>
                  <a:pt x="2528929" y="1241475"/>
                </a:lnTo>
                <a:lnTo>
                  <a:pt x="0" y="1241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9010271" y="3797423"/>
            <a:ext cx="727536" cy="474883"/>
          </a:xfrm>
          <a:custGeom>
            <a:avLst/>
            <a:gdLst/>
            <a:ahLst/>
            <a:cxnLst/>
            <a:rect r="r" b="b" t="t" l="l"/>
            <a:pathLst>
              <a:path h="474883" w="727536">
                <a:moveTo>
                  <a:pt x="0" y="0"/>
                </a:moveTo>
                <a:lnTo>
                  <a:pt x="727536" y="0"/>
                </a:lnTo>
                <a:lnTo>
                  <a:pt x="727536" y="474883"/>
                </a:lnTo>
                <a:lnTo>
                  <a:pt x="0" y="474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533832" y="4243731"/>
            <a:ext cx="11428638" cy="194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87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소통을 위한 </a:t>
            </a:r>
            <a:r>
              <a:rPr lang="en-US" sz="6199">
                <a:solidFill>
                  <a:srgbClr val="1E1A1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이미지는 </a:t>
            </a: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어떤 것이 있는지 </a:t>
            </a:r>
          </a:p>
          <a:p>
            <a:pPr algn="l">
              <a:lnSpc>
                <a:spcPts val="7687"/>
              </a:lnSpc>
            </a:pPr>
            <a:r>
              <a:rPr lang="en-US" sz="6199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알아보고, 숨은 의도를 찾아보자.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358929">
            <a:off x="12437585" y="5284089"/>
            <a:ext cx="777114" cy="743204"/>
          </a:xfrm>
          <a:custGeom>
            <a:avLst/>
            <a:gdLst/>
            <a:ahLst/>
            <a:cxnLst/>
            <a:rect r="r" b="b" t="t" l="l"/>
            <a:pathLst>
              <a:path h="743204" w="777114">
                <a:moveTo>
                  <a:pt x="0" y="0"/>
                </a:moveTo>
                <a:lnTo>
                  <a:pt x="777114" y="0"/>
                </a:lnTo>
                <a:lnTo>
                  <a:pt x="777114" y="743204"/>
                </a:lnTo>
                <a:lnTo>
                  <a:pt x="0" y="7432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362361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829318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8199" y="2296145"/>
            <a:ext cx="2218154" cy="3416184"/>
            <a:chOff x="0" y="0"/>
            <a:chExt cx="2957539" cy="4554912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/>
            <a:srcRect l="28299" t="0" r="20446" b="0"/>
            <a:stretch>
              <a:fillRect/>
            </a:stretch>
          </p:blipFill>
          <p:spPr>
            <a:xfrm flipH="false" flipV="false">
              <a:off x="0" y="0"/>
              <a:ext cx="2957539" cy="4554912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11458619" y="2304481"/>
            <a:ext cx="2192657" cy="3399511"/>
            <a:chOff x="0" y="0"/>
            <a:chExt cx="2923542" cy="4532682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6"/>
            <a:srcRect l="22767" t="2813" r="0" b="2813"/>
            <a:stretch>
              <a:fillRect/>
            </a:stretch>
          </p:blipFill>
          <p:spPr>
            <a:xfrm flipH="false" flipV="false">
              <a:off x="0" y="0"/>
              <a:ext cx="2923542" cy="4532682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14425651" y="2304481"/>
            <a:ext cx="2112148" cy="3399511"/>
            <a:chOff x="0" y="0"/>
            <a:chExt cx="2816197" cy="4532682"/>
          </a:xfrm>
        </p:grpSpPr>
        <p:pic>
          <p:nvPicPr>
            <p:cNvPr name="Picture 16" id="16"/>
            <p:cNvPicPr>
              <a:picLocks noChangeAspect="true"/>
            </p:cNvPicPr>
            <p:nvPr/>
          </p:nvPicPr>
          <p:blipFill>
            <a:blip r:embed="rId7"/>
            <a:srcRect l="0" t="1231" r="0" b="1231"/>
            <a:stretch>
              <a:fillRect/>
            </a:stretch>
          </p:blipFill>
          <p:spPr>
            <a:xfrm flipH="false" flipV="false">
              <a:off x="0" y="0"/>
              <a:ext cx="2816197" cy="4532682"/>
            </a:xfrm>
            <a:prstGeom prst="rect">
              <a:avLst/>
            </a:prstGeom>
          </p:spPr>
        </p:pic>
      </p:grpSp>
      <p:grpSp>
        <p:nvGrpSpPr>
          <p:cNvPr name="Group 17" id="17"/>
          <p:cNvGrpSpPr/>
          <p:nvPr/>
        </p:nvGrpSpPr>
        <p:grpSpPr>
          <a:xfrm rot="-5400000">
            <a:off x="2726810" y="1281316"/>
            <a:ext cx="3557176" cy="5417487"/>
            <a:chOff x="0" y="0"/>
            <a:chExt cx="4742901" cy="7223316"/>
          </a:xfrm>
        </p:grpSpPr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8"/>
            <a:srcRect l="16738" t="3562" r="28879" b="-20740"/>
            <a:stretch>
              <a:fillRect/>
            </a:stretch>
          </p:blipFill>
          <p:spPr>
            <a:xfrm flipH="false" flipV="false">
              <a:off x="0" y="0"/>
              <a:ext cx="4742901" cy="7223316"/>
            </a:xfrm>
            <a:prstGeom prst="rect">
              <a:avLst/>
            </a:prstGeom>
          </p:spPr>
        </p:pic>
      </p:grpSp>
      <p:grpSp>
        <p:nvGrpSpPr>
          <p:cNvPr name="Group 19" id="19"/>
          <p:cNvGrpSpPr/>
          <p:nvPr/>
        </p:nvGrpSpPr>
        <p:grpSpPr>
          <a:xfrm rot="-5400000">
            <a:off x="2829514" y="5153615"/>
            <a:ext cx="3351766" cy="5417487"/>
            <a:chOff x="0" y="0"/>
            <a:chExt cx="4469022" cy="7223316"/>
          </a:xfrm>
        </p:grpSpPr>
        <p:pic>
          <p:nvPicPr>
            <p:cNvPr name="Picture 20" id="20"/>
            <p:cNvPicPr>
              <a:picLocks noChangeAspect="true"/>
            </p:cNvPicPr>
            <p:nvPr/>
          </p:nvPicPr>
          <p:blipFill>
            <a:blip r:embed="rId9"/>
            <a:srcRect l="17587" t="-20559" r="22569" b="-19288"/>
            <a:stretch>
              <a:fillRect/>
            </a:stretch>
          </p:blipFill>
          <p:spPr>
            <a:xfrm flipH="false" flipV="false">
              <a:off x="0" y="0"/>
              <a:ext cx="4469022" cy="7223316"/>
            </a:xfrm>
            <a:prstGeom prst="rect">
              <a:avLst/>
            </a:prstGeom>
          </p:spPr>
        </p:pic>
      </p:grpSp>
      <p:sp>
        <p:nvSpPr>
          <p:cNvPr name="Freeform 21" id="21"/>
          <p:cNvSpPr/>
          <p:nvPr/>
        </p:nvSpPr>
        <p:spPr>
          <a:xfrm flipH="false" flipV="false" rot="-676183">
            <a:off x="15479598" y="713578"/>
            <a:ext cx="601523" cy="722353"/>
          </a:xfrm>
          <a:custGeom>
            <a:avLst/>
            <a:gdLst/>
            <a:ahLst/>
            <a:cxnLst/>
            <a:rect r="r" b="b" t="t" l="l"/>
            <a:pathLst>
              <a:path h="722353" w="601523">
                <a:moveTo>
                  <a:pt x="0" y="0"/>
                </a:moveTo>
                <a:lnTo>
                  <a:pt x="601523" y="0"/>
                </a:lnTo>
                <a:lnTo>
                  <a:pt x="601523" y="722353"/>
                </a:lnTo>
                <a:lnTo>
                  <a:pt x="0" y="722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53240" y="792865"/>
            <a:ext cx="912531" cy="1032280"/>
          </a:xfrm>
          <a:custGeom>
            <a:avLst/>
            <a:gdLst/>
            <a:ahLst/>
            <a:cxnLst/>
            <a:rect r="r" b="b" t="t" l="l"/>
            <a:pathLst>
              <a:path h="1032280" w="912531">
                <a:moveTo>
                  <a:pt x="0" y="0"/>
                </a:moveTo>
                <a:lnTo>
                  <a:pt x="912531" y="0"/>
                </a:lnTo>
                <a:lnTo>
                  <a:pt x="912531" y="1032281"/>
                </a:lnTo>
                <a:lnTo>
                  <a:pt x="0" y="1032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93187" b="-1147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518051" y="2381506"/>
            <a:ext cx="389640" cy="432933"/>
          </a:xfrm>
          <a:custGeom>
            <a:avLst/>
            <a:gdLst/>
            <a:ahLst/>
            <a:cxnLst/>
            <a:rect r="r" b="b" t="t" l="l"/>
            <a:pathLst>
              <a:path h="432933" w="389640">
                <a:moveTo>
                  <a:pt x="0" y="0"/>
                </a:moveTo>
                <a:lnTo>
                  <a:pt x="389640" y="0"/>
                </a:lnTo>
                <a:lnTo>
                  <a:pt x="389640" y="432933"/>
                </a:lnTo>
                <a:lnTo>
                  <a:pt x="0" y="4329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863721" y="2259494"/>
            <a:ext cx="378199" cy="423644"/>
          </a:xfrm>
          <a:custGeom>
            <a:avLst/>
            <a:gdLst/>
            <a:ahLst/>
            <a:cxnLst/>
            <a:rect r="r" b="b" t="t" l="l"/>
            <a:pathLst>
              <a:path h="423644" w="378199">
                <a:moveTo>
                  <a:pt x="0" y="0"/>
                </a:moveTo>
                <a:lnTo>
                  <a:pt x="378198" y="0"/>
                </a:lnTo>
                <a:lnTo>
                  <a:pt x="378198" y="423644"/>
                </a:lnTo>
                <a:lnTo>
                  <a:pt x="0" y="4236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877767" y="6308820"/>
            <a:ext cx="376009" cy="406296"/>
          </a:xfrm>
          <a:custGeom>
            <a:avLst/>
            <a:gdLst/>
            <a:ahLst/>
            <a:cxnLst/>
            <a:rect r="r" b="b" t="t" l="l"/>
            <a:pathLst>
              <a:path h="406296" w="376009">
                <a:moveTo>
                  <a:pt x="0" y="0"/>
                </a:moveTo>
                <a:lnTo>
                  <a:pt x="376009" y="0"/>
                </a:lnTo>
                <a:lnTo>
                  <a:pt x="376009" y="406296"/>
                </a:lnTo>
                <a:lnTo>
                  <a:pt x="0" y="406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44456" y="2478055"/>
            <a:ext cx="397790" cy="421550"/>
          </a:xfrm>
          <a:custGeom>
            <a:avLst/>
            <a:gdLst/>
            <a:ahLst/>
            <a:cxnLst/>
            <a:rect r="r" b="b" t="t" l="l"/>
            <a:pathLst>
              <a:path h="421550" w="397790">
                <a:moveTo>
                  <a:pt x="0" y="0"/>
                </a:moveTo>
                <a:lnTo>
                  <a:pt x="397790" y="0"/>
                </a:lnTo>
                <a:lnTo>
                  <a:pt x="397790" y="421549"/>
                </a:lnTo>
                <a:lnTo>
                  <a:pt x="0" y="4215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561060" y="2466671"/>
            <a:ext cx="380194" cy="432933"/>
          </a:xfrm>
          <a:custGeom>
            <a:avLst/>
            <a:gdLst/>
            <a:ahLst/>
            <a:cxnLst/>
            <a:rect r="r" b="b" t="t" l="l"/>
            <a:pathLst>
              <a:path h="432933" w="380194">
                <a:moveTo>
                  <a:pt x="0" y="0"/>
                </a:moveTo>
                <a:lnTo>
                  <a:pt x="380194" y="0"/>
                </a:lnTo>
                <a:lnTo>
                  <a:pt x="380194" y="432933"/>
                </a:lnTo>
                <a:lnTo>
                  <a:pt x="0" y="43293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8874731" y="950930"/>
            <a:ext cx="7271175" cy="667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3599" spc="-57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소통을 위한 이미지에는 어떤 것이 있을까?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300856" y="499840"/>
            <a:ext cx="6143600" cy="131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이미지로 소통하기</a:t>
            </a:r>
          </a:p>
        </p:txBody>
      </p:sp>
      <p:sp>
        <p:nvSpPr>
          <p:cNvPr name="TextBox 30" id="30"/>
          <p:cNvSpPr txBox="true"/>
          <p:nvPr/>
        </p:nvSpPr>
        <p:spPr>
          <a:xfrm rot="11554">
            <a:off x="7766359" y="6731646"/>
            <a:ext cx="9840502" cy="268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① 이제석(한국/1982~) 긴급 전화 시스템 ‘국민의 목소리에 귀 기울이겠습니다‘(외벽 그래픽/가변 크기/2017년)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② 존스턴(Johnston, Edward/영국/1872~1944)  벡(Beck, Harry/영국/1902~1974) 런던 지하철 노선도</a:t>
            </a:r>
          </a:p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     (1020x1280px/1931년)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③ C 사 미백 치약 옥외 광고(디지털 프린트/240x630m/2014년) 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④ 난 일회용이 아니에요(공익광고협의회/1017x872px/2022년) 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100"/>
              </a:lnSpc>
            </a:pPr>
            <a:r>
              <a:rPr lang="en-US" sz="1892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⑤ 평창 동계올림픽 픽토그램(1965x1072px/2018년)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4006060"/>
            <a:ext cx="5063356" cy="2485648"/>
          </a:xfrm>
          <a:custGeom>
            <a:avLst/>
            <a:gdLst/>
            <a:ahLst/>
            <a:cxnLst/>
            <a:rect r="r" b="b" t="t" l="l"/>
            <a:pathLst>
              <a:path h="2485648" w="5063356">
                <a:moveTo>
                  <a:pt x="0" y="0"/>
                </a:moveTo>
                <a:lnTo>
                  <a:pt x="5063356" y="0"/>
                </a:lnTo>
                <a:lnTo>
                  <a:pt x="5063356" y="2485647"/>
                </a:lnTo>
                <a:lnTo>
                  <a:pt x="0" y="2485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6180534" y="3954045"/>
            <a:ext cx="5275268" cy="2589677"/>
          </a:xfrm>
          <a:custGeom>
            <a:avLst/>
            <a:gdLst/>
            <a:ahLst/>
            <a:cxnLst/>
            <a:rect r="r" b="b" t="t" l="l"/>
            <a:pathLst>
              <a:path h="2589677" w="5275268">
                <a:moveTo>
                  <a:pt x="0" y="0"/>
                </a:moveTo>
                <a:lnTo>
                  <a:pt x="5275268" y="0"/>
                </a:lnTo>
                <a:lnTo>
                  <a:pt x="5275268" y="2589677"/>
                </a:lnTo>
                <a:lnTo>
                  <a:pt x="0" y="2589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1658200" y="3954045"/>
            <a:ext cx="5275268" cy="2589677"/>
          </a:xfrm>
          <a:custGeom>
            <a:avLst/>
            <a:gdLst/>
            <a:ahLst/>
            <a:cxnLst/>
            <a:rect r="r" b="b" t="t" l="l"/>
            <a:pathLst>
              <a:path h="2589677" w="5275268">
                <a:moveTo>
                  <a:pt x="0" y="0"/>
                </a:moveTo>
                <a:lnTo>
                  <a:pt x="5275268" y="0"/>
                </a:lnTo>
                <a:lnTo>
                  <a:pt x="5275268" y="2589677"/>
                </a:lnTo>
                <a:lnTo>
                  <a:pt x="0" y="25896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4" id="14"/>
          <p:cNvSpPr txBox="true"/>
          <p:nvPr/>
        </p:nvSpPr>
        <p:spPr>
          <a:xfrm rot="0">
            <a:off x="2176316" y="1104822"/>
            <a:ext cx="11161043" cy="131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40"/>
              </a:lnSpc>
              <a:spcBef>
                <a:spcPct val="0"/>
              </a:spcBef>
            </a:pPr>
            <a:r>
              <a:rPr lang="en-US" sz="7600" spc="-41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이미지로 소통하기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50191" y="4503923"/>
            <a:ext cx="4135956" cy="1547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FFA5C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시각 기호로 </a:t>
            </a:r>
          </a:p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FFA5C0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소통하는 이미지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92400" y="4503775"/>
            <a:ext cx="4135956" cy="1547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생각을 바꾸는 이미지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227856" y="4503923"/>
            <a:ext cx="4135956" cy="1547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정보를 </a:t>
            </a:r>
          </a:p>
          <a:p>
            <a:pPr algn="ctr">
              <a:lnSpc>
                <a:spcPts val="5936"/>
              </a:lnSpc>
            </a:pPr>
            <a:r>
              <a:rPr lang="en-US" sz="5600">
                <a:solidFill>
                  <a:srgbClr val="A3D0DA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전달하는 이미지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7598" y="7267749"/>
            <a:ext cx="16072803" cy="179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32"/>
              </a:lnSpc>
            </a:pPr>
            <a:r>
              <a:rPr lang="en-US" sz="3200" spc="-51">
                <a:solidFill>
                  <a:srgbClr val="FFFFFF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이미지는 문자와 달리 직관성과 상징성을 지니고 있어 다양한 매체로 정보를 전달하는 데 널리 활용되고 있다. 영상과 디지털이 접목된 이미지는 더욱 효과적인 소통의 수단으로 활용되고 있어 우리 주변에서 볼 수 있는 여러 시각 이미지의 역할과 의미를 이해하고 소통할 수 있다.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028700" y="1175967"/>
            <a:ext cx="1019117" cy="1058413"/>
          </a:xfrm>
          <a:custGeom>
            <a:avLst/>
            <a:gdLst/>
            <a:ahLst/>
            <a:cxnLst/>
            <a:rect r="r" b="b" t="t" l="l"/>
            <a:pathLst>
              <a:path h="1058413" w="1019117">
                <a:moveTo>
                  <a:pt x="0" y="0"/>
                </a:moveTo>
                <a:lnTo>
                  <a:pt x="1019117" y="0"/>
                </a:lnTo>
                <a:lnTo>
                  <a:pt x="1019117" y="1058413"/>
                </a:lnTo>
                <a:lnTo>
                  <a:pt x="0" y="10584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02715" y="4017168"/>
            <a:ext cx="846735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5200" spc="-280">
                <a:solidFill>
                  <a:srgbClr val="FFFFFF"/>
                </a:solidFill>
                <a:latin typeface="TDTD갬성명조"/>
                <a:ea typeface="TDTD갬성명조"/>
                <a:cs typeface="TDTD갬성명조"/>
                <a:sym typeface="TDTD갬성명조"/>
              </a:rPr>
              <a:t>사이니지 디자인(Signage Design)이란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2240" y="5240136"/>
            <a:ext cx="8368720" cy="1029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3329" spc="-53">
                <a:solidFill>
                  <a:srgbClr val="F2F1EB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표지판과 같이 대상에게 특정 정보를 전달하기 위해 만드는 시각적 구조물을 통칭하는 용어이다.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251016" y="4024012"/>
            <a:ext cx="528111" cy="813576"/>
          </a:xfrm>
          <a:custGeom>
            <a:avLst/>
            <a:gdLst/>
            <a:ahLst/>
            <a:cxnLst/>
            <a:rect r="r" b="b" t="t" l="l"/>
            <a:pathLst>
              <a:path h="813576" w="528111">
                <a:moveTo>
                  <a:pt x="0" y="0"/>
                </a:moveTo>
                <a:lnTo>
                  <a:pt x="528111" y="0"/>
                </a:lnTo>
                <a:lnTo>
                  <a:pt x="528111" y="813576"/>
                </a:lnTo>
                <a:lnTo>
                  <a:pt x="0" y="813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93727" y="2013895"/>
            <a:ext cx="7229535" cy="6097889"/>
          </a:xfrm>
          <a:custGeom>
            <a:avLst/>
            <a:gdLst/>
            <a:ahLst/>
            <a:cxnLst/>
            <a:rect r="r" b="b" t="t" l="l"/>
            <a:pathLst>
              <a:path h="6097889" w="7229535">
                <a:moveTo>
                  <a:pt x="0" y="0"/>
                </a:moveTo>
                <a:lnTo>
                  <a:pt x="7229536" y="0"/>
                </a:lnTo>
                <a:lnTo>
                  <a:pt x="7229536" y="6097889"/>
                </a:lnTo>
                <a:lnTo>
                  <a:pt x="0" y="6097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839525" y="8317402"/>
            <a:ext cx="5652037" cy="323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060">
                <a:solidFill>
                  <a:srgbClr val="FFE99C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인천 공항 내 교통 약자를 위한 사이니지 디자인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50" t="-27169" r="0" b="-260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6648" y="579256"/>
            <a:ext cx="16934703" cy="142464"/>
            <a:chOff x="0" y="0"/>
            <a:chExt cx="22579604" cy="189952"/>
          </a:xfrm>
        </p:grpSpPr>
        <p:sp>
          <p:nvSpPr>
            <p:cNvPr name="Freeform 4" id="4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6648" y="9590947"/>
            <a:ext cx="16934703" cy="142464"/>
            <a:chOff x="0" y="0"/>
            <a:chExt cx="22579604" cy="189952"/>
          </a:xfrm>
        </p:grpSpPr>
        <p:sp>
          <p:nvSpPr>
            <p:cNvPr name="Freeform 8" id="8"/>
            <p:cNvSpPr/>
            <p:nvPr/>
          </p:nvSpPr>
          <p:spPr>
            <a:xfrm flipH="false" flipV="false" rot="-10800000">
              <a:off x="7516962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041933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0" y="0"/>
              <a:ext cx="7537671" cy="189952"/>
            </a:xfrm>
            <a:custGeom>
              <a:avLst/>
              <a:gdLst/>
              <a:ahLst/>
              <a:cxnLst/>
              <a:rect r="r" b="b" t="t" l="l"/>
              <a:pathLst>
                <a:path h="189952" w="7537671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980" t="0" r="-952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834328" y="1523742"/>
            <a:ext cx="958006" cy="683035"/>
          </a:xfrm>
          <a:custGeom>
            <a:avLst/>
            <a:gdLst/>
            <a:ahLst/>
            <a:cxnLst/>
            <a:rect r="r" b="b" t="t" l="l"/>
            <a:pathLst>
              <a:path h="683035" w="958006">
                <a:moveTo>
                  <a:pt x="0" y="0"/>
                </a:moveTo>
                <a:lnTo>
                  <a:pt x="958006" y="0"/>
                </a:lnTo>
                <a:lnTo>
                  <a:pt x="958006" y="683035"/>
                </a:lnTo>
                <a:lnTo>
                  <a:pt x="0" y="683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792334" y="1343288"/>
            <a:ext cx="2124717" cy="863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활동1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27781">
            <a:off x="1683772" y="2214273"/>
            <a:ext cx="2341840" cy="306568"/>
          </a:xfrm>
          <a:custGeom>
            <a:avLst/>
            <a:gdLst/>
            <a:ahLst/>
            <a:cxnLst/>
            <a:rect r="r" b="b" t="t" l="l"/>
            <a:pathLst>
              <a:path h="306568" w="2341840">
                <a:moveTo>
                  <a:pt x="0" y="0"/>
                </a:moveTo>
                <a:lnTo>
                  <a:pt x="2341840" y="0"/>
                </a:lnTo>
                <a:lnTo>
                  <a:pt x="2341840" y="306568"/>
                </a:lnTo>
                <a:lnTo>
                  <a:pt x="0" y="3065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54776" y="3515104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4" y="0"/>
                </a:lnTo>
                <a:lnTo>
                  <a:pt x="451334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5" id="15"/>
          <p:cNvSpPr txBox="true"/>
          <p:nvPr/>
        </p:nvSpPr>
        <p:spPr>
          <a:xfrm rot="0">
            <a:off x="3877108" y="1485642"/>
            <a:ext cx="7064276" cy="648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76"/>
              </a:lnSpc>
            </a:pPr>
            <a:r>
              <a:rPr lang="en-US" sz="4027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‘안전한 우리 동네 만들기’ 디자인하기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095965" y="3479346"/>
            <a:ext cx="1413571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준비물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092352" y="3564653"/>
            <a:ext cx="5642318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디지털 드로잉 앱, 디자인 제작 플랫폼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554776" y="4584212"/>
            <a:ext cx="451335" cy="413587"/>
          </a:xfrm>
          <a:custGeom>
            <a:avLst/>
            <a:gdLst/>
            <a:ahLst/>
            <a:cxnLst/>
            <a:rect r="r" b="b" t="t" l="l"/>
            <a:pathLst>
              <a:path h="413587" w="451335">
                <a:moveTo>
                  <a:pt x="0" y="0"/>
                </a:moveTo>
                <a:lnTo>
                  <a:pt x="451334" y="0"/>
                </a:lnTo>
                <a:lnTo>
                  <a:pt x="451334" y="413587"/>
                </a:lnTo>
                <a:lnTo>
                  <a:pt x="0" y="413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9" id="19"/>
          <p:cNvSpPr txBox="true"/>
          <p:nvPr/>
        </p:nvSpPr>
        <p:spPr>
          <a:xfrm rot="0">
            <a:off x="3124540" y="4592013"/>
            <a:ext cx="1755034" cy="523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  <a:spcBef>
                <a:spcPct val="0"/>
              </a:spcBef>
            </a:pPr>
            <a:r>
              <a:rPr lang="en-US" sz="3712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제작 과정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092352" y="4688089"/>
            <a:ext cx="11548741" cy="3009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➀ 안전하고 쾌적한 환경이 필요한 동네 장소들을 직접 둘러보고 촬영한다.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➁ 촬영한 사진을 토대로 모둠 구성원과 디자인 해결 방안에 대해 토의한다.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</a:pPr>
            <a:r>
              <a:rPr lang="en-US" sz="32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③ 디지털 드로잉 프로그램을 활용하여 조명 디자인, 팻말 디자인 등을 제작한다.</a:t>
            </a:r>
          </a:p>
          <a:p>
            <a:pPr algn="l">
              <a:lnSpc>
                <a:spcPts val="3392"/>
              </a:lnSpc>
            </a:pPr>
          </a:p>
          <a:p>
            <a:pPr algn="l">
              <a:lnSpc>
                <a:spcPts val="3392"/>
              </a:lnSpc>
              <a:spcBef>
                <a:spcPct val="0"/>
              </a:spcBef>
            </a:pPr>
            <a:r>
              <a:rPr lang="en-US" sz="3200">
                <a:solidFill>
                  <a:srgbClr val="F5F5F5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④ 미리 찍어 둔 위험 현장 사진과 완성한 디자인 이미지를 합성하여 편집한다.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92352" y="6173736"/>
            <a:ext cx="11073036" cy="437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DAGPqYrda88</dc:identifier>
  <dcterms:modified xsi:type="dcterms:W3CDTF">2011-08-01T06:04:30Z</dcterms:modified>
  <cp:revision>1</cp:revision>
  <dc:title>Brown and Yellow Scrapbook Brainstorm Presentation</dc:title>
</cp:coreProperties>
</file>